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Lst>
  <p:notesMasterIdLst>
    <p:notesMasterId r:id="rId48"/>
  </p:notesMasterIdLst>
  <p:handoutMasterIdLst>
    <p:handoutMasterId r:id="rId49"/>
  </p:handoutMasterIdLst>
  <p:sldIdLst>
    <p:sldId id="1922" r:id="rId3"/>
    <p:sldId id="1923" r:id="rId4"/>
    <p:sldId id="1924" r:id="rId5"/>
    <p:sldId id="1925" r:id="rId6"/>
    <p:sldId id="1926" r:id="rId7"/>
    <p:sldId id="1927" r:id="rId8"/>
    <p:sldId id="1928" r:id="rId9"/>
    <p:sldId id="1929" r:id="rId10"/>
    <p:sldId id="1930" r:id="rId11"/>
    <p:sldId id="1931" r:id="rId12"/>
    <p:sldId id="1932" r:id="rId13"/>
    <p:sldId id="1933" r:id="rId14"/>
    <p:sldId id="1934" r:id="rId15"/>
    <p:sldId id="1935" r:id="rId16"/>
    <p:sldId id="1936" r:id="rId17"/>
    <p:sldId id="1937" r:id="rId18"/>
    <p:sldId id="1938" r:id="rId19"/>
    <p:sldId id="1939" r:id="rId20"/>
    <p:sldId id="1940" r:id="rId21"/>
    <p:sldId id="1941" r:id="rId22"/>
    <p:sldId id="1942" r:id="rId23"/>
    <p:sldId id="1967" r:id="rId24"/>
    <p:sldId id="1944" r:id="rId25"/>
    <p:sldId id="1945" r:id="rId26"/>
    <p:sldId id="1946" r:id="rId27"/>
    <p:sldId id="1947" r:id="rId28"/>
    <p:sldId id="1966" r:id="rId29"/>
    <p:sldId id="1949" r:id="rId30"/>
    <p:sldId id="1970" r:id="rId31"/>
    <p:sldId id="1971" r:id="rId32"/>
    <p:sldId id="1950" r:id="rId33"/>
    <p:sldId id="1951" r:id="rId34"/>
    <p:sldId id="1952" r:id="rId35"/>
    <p:sldId id="1953" r:id="rId36"/>
    <p:sldId id="1954" r:id="rId37"/>
    <p:sldId id="1955" r:id="rId38"/>
    <p:sldId id="1956" r:id="rId39"/>
    <p:sldId id="1957" r:id="rId40"/>
    <p:sldId id="1958" r:id="rId41"/>
    <p:sldId id="1959" r:id="rId42"/>
    <p:sldId id="1960" r:id="rId43"/>
    <p:sldId id="1961" r:id="rId44"/>
    <p:sldId id="1963" r:id="rId45"/>
    <p:sldId id="1964" r:id="rId46"/>
    <p:sldId id="1965" r:id="rId47"/>
  </p:sldIdLst>
  <p:sldSz cx="12192000" cy="6858000"/>
  <p:notesSz cx="6858000" cy="9144000"/>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9D0A"/>
    <a:srgbClr val="FECC0C"/>
    <a:srgbClr val="FFFFFF"/>
    <a:srgbClr val="1A9918"/>
    <a:srgbClr val="2AFF23"/>
    <a:srgbClr val="DCF5FF"/>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48"/>
    <p:restoredTop sz="94643"/>
  </p:normalViewPr>
  <p:slideViewPr>
    <p:cSldViewPr snapToGrid="0" snapToObjects="1">
      <p:cViewPr varScale="1">
        <p:scale>
          <a:sx n="89" d="100"/>
          <a:sy n="89" d="100"/>
        </p:scale>
        <p:origin x="-128" y="-60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89" d="100"/>
          <a:sy n="89" d="100"/>
        </p:scale>
        <p:origin x="-252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printerSettings" Target="printerSettings/printerSettings1.bin"/><Relationship Id="rId51" Type="http://schemas.openxmlformats.org/officeDocument/2006/relationships/tags" Target="tags/tag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0DDF14-B273-2E42-B7DA-7F8516463B58}" type="doc">
      <dgm:prSet loTypeId="urn:microsoft.com/office/officeart/2005/8/layout/hProcess9" loCatId="" qsTypeId="urn:microsoft.com/office/officeart/2005/8/quickstyle/simple4" qsCatId="simple" csTypeId="urn:microsoft.com/office/officeart/2005/8/colors/accent1_2" csCatId="accent1" phldr="1"/>
      <dgm:spPr/>
    </dgm:pt>
    <dgm:pt modelId="{A047B421-DC4F-FD4A-9D7B-AFA854291089}">
      <dgm:prSet phldrT="[Text]" custT="1"/>
      <dgm:spPr>
        <a:gradFill flip="none" rotWithShape="1">
          <a:gsLst>
            <a:gs pos="27000">
              <a:srgbClr val="0000FF"/>
            </a:gs>
            <a:gs pos="92000">
              <a:schemeClr val="tx2">
                <a:lumMod val="60000"/>
                <a:lumOff val="40000"/>
              </a:schemeClr>
            </a:gs>
          </a:gsLst>
          <a:lin ang="0" scaled="0"/>
          <a:tileRect/>
        </a:gradFill>
      </dgm:spPr>
      <dgm:t>
        <a:bodyPr/>
        <a:lstStyle/>
        <a:p>
          <a:r>
            <a:rPr lang="en-US" sz="1800" b="1" dirty="0" smtClean="0"/>
            <a:t>Read </a:t>
          </a:r>
          <a:r>
            <a:rPr lang="en-US" sz="1800" b="1" dirty="0" smtClean="0"/>
            <a:t>input</a:t>
          </a:r>
          <a:endParaRPr lang="en-US" sz="1800" b="1" dirty="0"/>
        </a:p>
      </dgm:t>
    </dgm:pt>
    <dgm:pt modelId="{05824561-BFC8-5145-A08C-DB13108EC128}" type="parTrans" cxnId="{EE660374-AF75-2341-80A0-C882E4779292}">
      <dgm:prSet/>
      <dgm:spPr/>
      <dgm:t>
        <a:bodyPr/>
        <a:lstStyle/>
        <a:p>
          <a:endParaRPr lang="en-US"/>
        </a:p>
      </dgm:t>
    </dgm:pt>
    <dgm:pt modelId="{3D19400A-3FF1-A04E-87AA-C9C227F21A19}" type="sibTrans" cxnId="{EE660374-AF75-2341-80A0-C882E4779292}">
      <dgm:prSet/>
      <dgm:spPr/>
      <dgm:t>
        <a:bodyPr/>
        <a:lstStyle/>
        <a:p>
          <a:endParaRPr lang="en-US"/>
        </a:p>
      </dgm:t>
    </dgm:pt>
    <dgm:pt modelId="{B9828AD2-A39B-244E-B59E-DC3A7829553F}">
      <dgm:prSet phldrT="[Text]" custT="1"/>
      <dgm:spPr>
        <a:gradFill flip="none" rotWithShape="1">
          <a:gsLst>
            <a:gs pos="24000">
              <a:srgbClr val="0000FF"/>
            </a:gs>
            <a:gs pos="100000">
              <a:schemeClr val="tx2">
                <a:lumMod val="60000"/>
                <a:lumOff val="40000"/>
              </a:schemeClr>
            </a:gs>
          </a:gsLst>
          <a:lin ang="0" scaled="1"/>
          <a:tileRect/>
        </a:gradFill>
      </dgm:spPr>
      <dgm:t>
        <a:bodyPr/>
        <a:lstStyle/>
        <a:p>
          <a:r>
            <a:rPr lang="en-US" sz="1600" b="1" dirty="0" smtClean="0"/>
            <a:t>Data Exploration</a:t>
          </a:r>
          <a:endParaRPr lang="en-US" sz="1600" b="1" dirty="0"/>
        </a:p>
      </dgm:t>
    </dgm:pt>
    <dgm:pt modelId="{AE108018-1DAF-9945-930D-4E798B7C3F79}" type="parTrans" cxnId="{1C8C71C3-02E6-8D45-86B6-9FE5ED26F589}">
      <dgm:prSet/>
      <dgm:spPr/>
      <dgm:t>
        <a:bodyPr/>
        <a:lstStyle/>
        <a:p>
          <a:endParaRPr lang="en-US"/>
        </a:p>
      </dgm:t>
    </dgm:pt>
    <dgm:pt modelId="{D68D0870-29E1-5A46-A834-9A60023A176E}" type="sibTrans" cxnId="{1C8C71C3-02E6-8D45-86B6-9FE5ED26F589}">
      <dgm:prSet/>
      <dgm:spPr/>
      <dgm:t>
        <a:bodyPr/>
        <a:lstStyle/>
        <a:p>
          <a:endParaRPr lang="en-US"/>
        </a:p>
      </dgm:t>
    </dgm:pt>
    <dgm:pt modelId="{F30E2174-42FF-D448-894F-AD9A03D56984}">
      <dgm:prSet phldrT="[Text]" custT="1"/>
      <dgm:spPr>
        <a:gradFill flip="none" rotWithShape="1">
          <a:gsLst>
            <a:gs pos="27000">
              <a:srgbClr val="0000FF"/>
            </a:gs>
            <a:gs pos="92000">
              <a:schemeClr val="accent1">
                <a:hueOff val="0"/>
                <a:satOff val="0"/>
                <a:lumOff val="0"/>
                <a:alphaOff val="0"/>
                <a:tint val="50000"/>
                <a:shade val="100000"/>
                <a:satMod val="350000"/>
              </a:schemeClr>
            </a:gs>
          </a:gsLst>
          <a:lin ang="0" scaled="1"/>
          <a:tileRect/>
        </a:gradFill>
      </dgm:spPr>
      <dgm:t>
        <a:bodyPr/>
        <a:lstStyle/>
        <a:p>
          <a:r>
            <a:rPr lang="en-US" sz="1600" b="1" dirty="0" err="1" smtClean="0"/>
            <a:t>XGBoost</a:t>
          </a:r>
          <a:r>
            <a:rPr lang="en-US" sz="1600" b="1" dirty="0" smtClean="0"/>
            <a:t> based iterative model </a:t>
          </a:r>
          <a:r>
            <a:rPr lang="en-US" sz="1600" b="1" dirty="0" smtClean="0"/>
            <a:t>training</a:t>
          </a:r>
          <a:endParaRPr lang="en-US" sz="1600" b="1" dirty="0"/>
        </a:p>
      </dgm:t>
    </dgm:pt>
    <dgm:pt modelId="{1A7F9DFB-E73E-0C4B-9F26-03DA0C018F97}" type="parTrans" cxnId="{F0AF7CFF-98B4-4949-8546-462CEC6AC91D}">
      <dgm:prSet/>
      <dgm:spPr/>
      <dgm:t>
        <a:bodyPr/>
        <a:lstStyle/>
        <a:p>
          <a:endParaRPr lang="en-US"/>
        </a:p>
      </dgm:t>
    </dgm:pt>
    <dgm:pt modelId="{84FD808F-EE83-4140-938A-4F6898C67EDB}" type="sibTrans" cxnId="{F0AF7CFF-98B4-4949-8546-462CEC6AC91D}">
      <dgm:prSet/>
      <dgm:spPr/>
      <dgm:t>
        <a:bodyPr/>
        <a:lstStyle/>
        <a:p>
          <a:endParaRPr lang="en-US"/>
        </a:p>
      </dgm:t>
    </dgm:pt>
    <dgm:pt modelId="{D748735F-E8B4-384A-8274-FF0D7F8D5E49}">
      <dgm:prSet phldrT="[Text]" custT="1"/>
      <dgm:spPr>
        <a:gradFill flip="none" rotWithShape="1">
          <a:gsLst>
            <a:gs pos="28000">
              <a:srgbClr val="0000FF"/>
            </a:gs>
            <a:gs pos="96000">
              <a:schemeClr val="accent1">
                <a:hueOff val="0"/>
                <a:satOff val="0"/>
                <a:lumOff val="0"/>
                <a:alphaOff val="0"/>
                <a:tint val="50000"/>
                <a:shade val="100000"/>
                <a:satMod val="350000"/>
              </a:schemeClr>
            </a:gs>
          </a:gsLst>
          <a:lin ang="0" scaled="1"/>
          <a:tileRect/>
        </a:gradFill>
      </dgm:spPr>
      <dgm:t>
        <a:bodyPr/>
        <a:lstStyle/>
        <a:p>
          <a:r>
            <a:rPr lang="en-US" sz="1600" b="1" dirty="0" smtClean="0"/>
            <a:t>Scoring/Generalization</a:t>
          </a:r>
          <a:endParaRPr lang="en-US" sz="1600" b="1" dirty="0"/>
        </a:p>
      </dgm:t>
    </dgm:pt>
    <dgm:pt modelId="{35E360CD-61AB-5C46-893D-4300F058CC35}" type="parTrans" cxnId="{2BA71A38-B6E5-3E44-A60D-DA7AAA26A1E9}">
      <dgm:prSet/>
      <dgm:spPr/>
      <dgm:t>
        <a:bodyPr/>
        <a:lstStyle/>
        <a:p>
          <a:endParaRPr lang="en-US"/>
        </a:p>
      </dgm:t>
    </dgm:pt>
    <dgm:pt modelId="{F3A83BC9-31CB-3C49-B92A-AEA6496F764C}" type="sibTrans" cxnId="{2BA71A38-B6E5-3E44-A60D-DA7AAA26A1E9}">
      <dgm:prSet/>
      <dgm:spPr/>
      <dgm:t>
        <a:bodyPr/>
        <a:lstStyle/>
        <a:p>
          <a:endParaRPr lang="en-US"/>
        </a:p>
      </dgm:t>
    </dgm:pt>
    <dgm:pt modelId="{0BCBA756-8F41-C540-ACDD-89C446B93766}">
      <dgm:prSet phldrT="[Text]" custT="1"/>
      <dgm:spPr>
        <a:gradFill flip="none" rotWithShape="1">
          <a:gsLst>
            <a:gs pos="24000">
              <a:srgbClr val="0000FF"/>
            </a:gs>
            <a:gs pos="100000">
              <a:schemeClr val="tx2">
                <a:lumMod val="60000"/>
                <a:lumOff val="40000"/>
              </a:schemeClr>
            </a:gs>
          </a:gsLst>
          <a:lin ang="0" scaled="1"/>
          <a:tileRect/>
        </a:gradFill>
      </dgm:spPr>
      <dgm:t>
        <a:bodyPr/>
        <a:lstStyle/>
        <a:p>
          <a:r>
            <a:rPr lang="en-US" sz="1600" b="1" dirty="0" smtClean="0"/>
            <a:t>Feature Engineering</a:t>
          </a:r>
        </a:p>
      </dgm:t>
    </dgm:pt>
    <dgm:pt modelId="{7AFBFEA1-CABD-CE49-BD2F-F93BE449086D}" type="parTrans" cxnId="{0BC2EA0E-526E-0B43-8F6F-33E114AF4774}">
      <dgm:prSet/>
      <dgm:spPr/>
      <dgm:t>
        <a:bodyPr/>
        <a:lstStyle/>
        <a:p>
          <a:endParaRPr lang="en-US"/>
        </a:p>
      </dgm:t>
    </dgm:pt>
    <dgm:pt modelId="{DAE40FDD-4E86-6248-904D-61745216B7CF}" type="sibTrans" cxnId="{0BC2EA0E-526E-0B43-8F6F-33E114AF4774}">
      <dgm:prSet/>
      <dgm:spPr/>
      <dgm:t>
        <a:bodyPr/>
        <a:lstStyle/>
        <a:p>
          <a:endParaRPr lang="en-US"/>
        </a:p>
      </dgm:t>
    </dgm:pt>
    <dgm:pt modelId="{B8FAF4C5-7A50-324C-8708-84BF397E4BCC}">
      <dgm:prSet phldrT="[Text]" custT="1"/>
      <dgm:spPr>
        <a:gradFill flip="none" rotWithShape="1">
          <a:gsLst>
            <a:gs pos="24000">
              <a:srgbClr val="0000FF"/>
            </a:gs>
            <a:gs pos="100000">
              <a:schemeClr val="tx2">
                <a:lumMod val="60000"/>
                <a:lumOff val="40000"/>
              </a:schemeClr>
            </a:gs>
          </a:gsLst>
          <a:lin ang="0" scaled="1"/>
          <a:tileRect/>
        </a:gradFill>
      </dgm:spPr>
      <dgm:t>
        <a:bodyPr/>
        <a:lstStyle/>
        <a:p>
          <a:r>
            <a:rPr lang="en-US" sz="1600" b="1" dirty="0" smtClean="0"/>
            <a:t>Preprocessing</a:t>
          </a:r>
        </a:p>
      </dgm:t>
    </dgm:pt>
    <dgm:pt modelId="{F41AD89D-FE01-8742-B983-427D29E71084}" type="parTrans" cxnId="{DBAEF089-FD1B-3543-A83D-240E5979B306}">
      <dgm:prSet/>
      <dgm:spPr/>
      <dgm:t>
        <a:bodyPr/>
        <a:lstStyle/>
        <a:p>
          <a:endParaRPr lang="en-US"/>
        </a:p>
      </dgm:t>
    </dgm:pt>
    <dgm:pt modelId="{50E9F49D-DB03-C54A-B33F-E8D9D1FAEC6D}" type="sibTrans" cxnId="{DBAEF089-FD1B-3543-A83D-240E5979B306}">
      <dgm:prSet/>
      <dgm:spPr/>
      <dgm:t>
        <a:bodyPr/>
        <a:lstStyle/>
        <a:p>
          <a:endParaRPr lang="en-US"/>
        </a:p>
      </dgm:t>
    </dgm:pt>
    <dgm:pt modelId="{94AA07FB-8919-0341-B9DA-2A14D19FEFAD}" type="pres">
      <dgm:prSet presAssocID="{E40DDF14-B273-2E42-B7DA-7F8516463B58}" presName="CompostProcess" presStyleCnt="0">
        <dgm:presLayoutVars>
          <dgm:dir/>
          <dgm:resizeHandles val="exact"/>
        </dgm:presLayoutVars>
      </dgm:prSet>
      <dgm:spPr/>
    </dgm:pt>
    <dgm:pt modelId="{D2E98E7A-322C-934C-BECB-5C2DAD167A75}" type="pres">
      <dgm:prSet presAssocID="{E40DDF14-B273-2E42-B7DA-7F8516463B58}" presName="arrow" presStyleLbl="bgShp" presStyleIdx="0" presStyleCnt="1" custScaleX="117647"/>
      <dgm:spPr>
        <a:gradFill flip="none" rotWithShape="1">
          <a:gsLst>
            <a:gs pos="0">
              <a:srgbClr val="FF0000"/>
            </a:gs>
            <a:gs pos="80000">
              <a:srgbClr val="000000"/>
            </a:gs>
          </a:gsLst>
          <a:path path="circle">
            <a:fillToRect l="100000" t="100000"/>
          </a:path>
          <a:tileRect r="-100000" b="-100000"/>
        </a:gradFill>
      </dgm:spPr>
    </dgm:pt>
    <dgm:pt modelId="{2713AE69-67DE-8B4A-8920-800AFA497A79}" type="pres">
      <dgm:prSet presAssocID="{E40DDF14-B273-2E42-B7DA-7F8516463B58}" presName="linearProcess" presStyleCnt="0"/>
      <dgm:spPr/>
    </dgm:pt>
    <dgm:pt modelId="{B31F89BA-B05A-2B44-9EE2-2BD091450BBF}" type="pres">
      <dgm:prSet presAssocID="{A047B421-DC4F-FD4A-9D7B-AFA854291089}" presName="textNode" presStyleLbl="node1" presStyleIdx="0" presStyleCnt="6" custScaleX="21225" custScaleY="94214" custLinFactNeighborX="35188" custLinFactNeighborY="2218">
        <dgm:presLayoutVars>
          <dgm:bulletEnabled val="1"/>
        </dgm:presLayoutVars>
      </dgm:prSet>
      <dgm:spPr/>
      <dgm:t>
        <a:bodyPr/>
        <a:lstStyle/>
        <a:p>
          <a:endParaRPr lang="en-US"/>
        </a:p>
      </dgm:t>
    </dgm:pt>
    <dgm:pt modelId="{B6EF17C0-642C-5C41-AC98-B7F973412660}" type="pres">
      <dgm:prSet presAssocID="{3D19400A-3FF1-A04E-87AA-C9C227F21A19}" presName="sibTrans" presStyleCnt="0"/>
      <dgm:spPr/>
    </dgm:pt>
    <dgm:pt modelId="{9C096E99-81B8-F245-99F2-000917E487B8}" type="pres">
      <dgm:prSet presAssocID="{B9828AD2-A39B-244E-B59E-DC3A7829553F}" presName="textNode" presStyleLbl="node1" presStyleIdx="1" presStyleCnt="6" custScaleX="36223" custScaleY="101158" custLinFactNeighborX="-11396" custLinFactNeighborY="352">
        <dgm:presLayoutVars>
          <dgm:bulletEnabled val="1"/>
        </dgm:presLayoutVars>
      </dgm:prSet>
      <dgm:spPr/>
      <dgm:t>
        <a:bodyPr/>
        <a:lstStyle/>
        <a:p>
          <a:endParaRPr lang="en-US"/>
        </a:p>
      </dgm:t>
    </dgm:pt>
    <dgm:pt modelId="{62B4DD03-267B-364B-BF17-E28A02C9553E}" type="pres">
      <dgm:prSet presAssocID="{D68D0870-29E1-5A46-A834-9A60023A176E}" presName="sibTrans" presStyleCnt="0"/>
      <dgm:spPr/>
    </dgm:pt>
    <dgm:pt modelId="{CE624E25-72A2-3849-9F14-3914CF721556}" type="pres">
      <dgm:prSet presAssocID="{B8FAF4C5-7A50-324C-8708-84BF397E4BCC}" presName="textNode" presStyleLbl="node1" presStyleIdx="2" presStyleCnt="6" custScaleX="28395" custScaleY="99894" custLinFactNeighborX="-56284" custLinFactNeighborY="1">
        <dgm:presLayoutVars>
          <dgm:bulletEnabled val="1"/>
        </dgm:presLayoutVars>
      </dgm:prSet>
      <dgm:spPr/>
      <dgm:t>
        <a:bodyPr/>
        <a:lstStyle/>
        <a:p>
          <a:endParaRPr lang="en-US"/>
        </a:p>
      </dgm:t>
    </dgm:pt>
    <dgm:pt modelId="{C2399CF6-EA61-3D44-A2EA-02E57BDC5452}" type="pres">
      <dgm:prSet presAssocID="{50E9F49D-DB03-C54A-B33F-E8D9D1FAEC6D}" presName="sibTrans" presStyleCnt="0"/>
      <dgm:spPr/>
    </dgm:pt>
    <dgm:pt modelId="{BF1A6C1A-3E72-634D-A656-E8DB40A70CCF}" type="pres">
      <dgm:prSet presAssocID="{0BCBA756-8F41-C540-ACDD-89C446B93766}" presName="textNode" presStyleLbl="node1" presStyleIdx="3" presStyleCnt="6" custScaleX="28824" custScaleY="99894" custLinFactX="-1038" custLinFactNeighborX="-100000">
        <dgm:presLayoutVars>
          <dgm:bulletEnabled val="1"/>
        </dgm:presLayoutVars>
      </dgm:prSet>
      <dgm:spPr/>
      <dgm:t>
        <a:bodyPr/>
        <a:lstStyle/>
        <a:p>
          <a:endParaRPr lang="en-US"/>
        </a:p>
      </dgm:t>
    </dgm:pt>
    <dgm:pt modelId="{D6D0778F-FC2C-B74A-B2D5-E8913B673AB0}" type="pres">
      <dgm:prSet presAssocID="{DAE40FDD-4E86-6248-904D-61745216B7CF}" presName="sibTrans" presStyleCnt="0"/>
      <dgm:spPr/>
    </dgm:pt>
    <dgm:pt modelId="{641A94A7-3AB3-9948-9BCF-53572608B995}" type="pres">
      <dgm:prSet presAssocID="{F30E2174-42FF-D448-894F-AD9A03D56984}" presName="textNode" presStyleLbl="node1" presStyleIdx="4" presStyleCnt="6" custScaleX="26079" custScaleY="97051" custLinFactX="-3595" custLinFactNeighborX="-100000" custLinFactNeighborY="165">
        <dgm:presLayoutVars>
          <dgm:bulletEnabled val="1"/>
        </dgm:presLayoutVars>
      </dgm:prSet>
      <dgm:spPr/>
      <dgm:t>
        <a:bodyPr/>
        <a:lstStyle/>
        <a:p>
          <a:endParaRPr lang="en-US"/>
        </a:p>
      </dgm:t>
    </dgm:pt>
    <dgm:pt modelId="{E5567119-98FA-6246-9449-B30680C28D39}" type="pres">
      <dgm:prSet presAssocID="{84FD808F-EE83-4140-938A-4F6898C67EDB}" presName="sibTrans" presStyleCnt="0"/>
      <dgm:spPr/>
    </dgm:pt>
    <dgm:pt modelId="{75D4E6DC-765B-F145-AB02-F7936D000AA8}" type="pres">
      <dgm:prSet presAssocID="{D748735F-E8B4-384A-8274-FF0D7F8D5E49}" presName="textNode" presStyleLbl="node1" presStyleIdx="5" presStyleCnt="6" custScaleX="29562" custLinFactX="-6091" custLinFactNeighborX="-100000" custLinFactNeighborY="974">
        <dgm:presLayoutVars>
          <dgm:bulletEnabled val="1"/>
        </dgm:presLayoutVars>
      </dgm:prSet>
      <dgm:spPr/>
      <dgm:t>
        <a:bodyPr/>
        <a:lstStyle/>
        <a:p>
          <a:endParaRPr lang="en-US"/>
        </a:p>
      </dgm:t>
    </dgm:pt>
  </dgm:ptLst>
  <dgm:cxnLst>
    <dgm:cxn modelId="{DB00BB97-8DDC-064F-B02C-92A663398D89}" type="presOf" srcId="{F30E2174-42FF-D448-894F-AD9A03D56984}" destId="{641A94A7-3AB3-9948-9BCF-53572608B995}" srcOrd="0" destOrd="0" presId="urn:microsoft.com/office/officeart/2005/8/layout/hProcess9"/>
    <dgm:cxn modelId="{1C8C71C3-02E6-8D45-86B6-9FE5ED26F589}" srcId="{E40DDF14-B273-2E42-B7DA-7F8516463B58}" destId="{B9828AD2-A39B-244E-B59E-DC3A7829553F}" srcOrd="1" destOrd="0" parTransId="{AE108018-1DAF-9945-930D-4E798B7C3F79}" sibTransId="{D68D0870-29E1-5A46-A834-9A60023A176E}"/>
    <dgm:cxn modelId="{21F1017E-A46B-3F4A-B3E6-03251C5ED07B}" type="presOf" srcId="{0BCBA756-8F41-C540-ACDD-89C446B93766}" destId="{BF1A6C1A-3E72-634D-A656-E8DB40A70CCF}" srcOrd="0" destOrd="0" presId="urn:microsoft.com/office/officeart/2005/8/layout/hProcess9"/>
    <dgm:cxn modelId="{350C9B33-837C-EA4F-B4A4-57E32531EE9D}" type="presOf" srcId="{E40DDF14-B273-2E42-B7DA-7F8516463B58}" destId="{94AA07FB-8919-0341-B9DA-2A14D19FEFAD}" srcOrd="0" destOrd="0" presId="urn:microsoft.com/office/officeart/2005/8/layout/hProcess9"/>
    <dgm:cxn modelId="{8F282328-E865-1641-ABA7-2A2CD17A8B82}" type="presOf" srcId="{B9828AD2-A39B-244E-B59E-DC3A7829553F}" destId="{9C096E99-81B8-F245-99F2-000917E487B8}" srcOrd="0" destOrd="0" presId="urn:microsoft.com/office/officeart/2005/8/layout/hProcess9"/>
    <dgm:cxn modelId="{0BC2EA0E-526E-0B43-8F6F-33E114AF4774}" srcId="{E40DDF14-B273-2E42-B7DA-7F8516463B58}" destId="{0BCBA756-8F41-C540-ACDD-89C446B93766}" srcOrd="3" destOrd="0" parTransId="{7AFBFEA1-CABD-CE49-BD2F-F93BE449086D}" sibTransId="{DAE40FDD-4E86-6248-904D-61745216B7CF}"/>
    <dgm:cxn modelId="{D380177C-BA16-FC42-8F80-67FC4FCAA54F}" type="presOf" srcId="{B8FAF4C5-7A50-324C-8708-84BF397E4BCC}" destId="{CE624E25-72A2-3849-9F14-3914CF721556}" srcOrd="0" destOrd="0" presId="urn:microsoft.com/office/officeart/2005/8/layout/hProcess9"/>
    <dgm:cxn modelId="{DBAEF089-FD1B-3543-A83D-240E5979B306}" srcId="{E40DDF14-B273-2E42-B7DA-7F8516463B58}" destId="{B8FAF4C5-7A50-324C-8708-84BF397E4BCC}" srcOrd="2" destOrd="0" parTransId="{F41AD89D-FE01-8742-B983-427D29E71084}" sibTransId="{50E9F49D-DB03-C54A-B33F-E8D9D1FAEC6D}"/>
    <dgm:cxn modelId="{2BA71A38-B6E5-3E44-A60D-DA7AAA26A1E9}" srcId="{E40DDF14-B273-2E42-B7DA-7F8516463B58}" destId="{D748735F-E8B4-384A-8274-FF0D7F8D5E49}" srcOrd="5" destOrd="0" parTransId="{35E360CD-61AB-5C46-893D-4300F058CC35}" sibTransId="{F3A83BC9-31CB-3C49-B92A-AEA6496F764C}"/>
    <dgm:cxn modelId="{EE660374-AF75-2341-80A0-C882E4779292}" srcId="{E40DDF14-B273-2E42-B7DA-7F8516463B58}" destId="{A047B421-DC4F-FD4A-9D7B-AFA854291089}" srcOrd="0" destOrd="0" parTransId="{05824561-BFC8-5145-A08C-DB13108EC128}" sibTransId="{3D19400A-3FF1-A04E-87AA-C9C227F21A19}"/>
    <dgm:cxn modelId="{F0AF7CFF-98B4-4949-8546-462CEC6AC91D}" srcId="{E40DDF14-B273-2E42-B7DA-7F8516463B58}" destId="{F30E2174-42FF-D448-894F-AD9A03D56984}" srcOrd="4" destOrd="0" parTransId="{1A7F9DFB-E73E-0C4B-9F26-03DA0C018F97}" sibTransId="{84FD808F-EE83-4140-938A-4F6898C67EDB}"/>
    <dgm:cxn modelId="{091C1EE4-88FE-1C4A-85A7-DB16C78DEE1B}" type="presOf" srcId="{D748735F-E8B4-384A-8274-FF0D7F8D5E49}" destId="{75D4E6DC-765B-F145-AB02-F7936D000AA8}" srcOrd="0" destOrd="0" presId="urn:microsoft.com/office/officeart/2005/8/layout/hProcess9"/>
    <dgm:cxn modelId="{2C48B0C6-BEB3-7A4D-8537-0E082AE1144A}" type="presOf" srcId="{A047B421-DC4F-FD4A-9D7B-AFA854291089}" destId="{B31F89BA-B05A-2B44-9EE2-2BD091450BBF}" srcOrd="0" destOrd="0" presId="urn:microsoft.com/office/officeart/2005/8/layout/hProcess9"/>
    <dgm:cxn modelId="{8F44EF34-E1AE-1D41-A3C8-395E73824E36}" type="presParOf" srcId="{94AA07FB-8919-0341-B9DA-2A14D19FEFAD}" destId="{D2E98E7A-322C-934C-BECB-5C2DAD167A75}" srcOrd="0" destOrd="0" presId="urn:microsoft.com/office/officeart/2005/8/layout/hProcess9"/>
    <dgm:cxn modelId="{72759BA2-F1FD-4046-A3B9-D349B4EE2069}" type="presParOf" srcId="{94AA07FB-8919-0341-B9DA-2A14D19FEFAD}" destId="{2713AE69-67DE-8B4A-8920-800AFA497A79}" srcOrd="1" destOrd="0" presId="urn:microsoft.com/office/officeart/2005/8/layout/hProcess9"/>
    <dgm:cxn modelId="{E11EC3F1-1A8E-E949-A463-3B75DA086762}" type="presParOf" srcId="{2713AE69-67DE-8B4A-8920-800AFA497A79}" destId="{B31F89BA-B05A-2B44-9EE2-2BD091450BBF}" srcOrd="0" destOrd="0" presId="urn:microsoft.com/office/officeart/2005/8/layout/hProcess9"/>
    <dgm:cxn modelId="{38C2E222-3A5E-8647-AD8D-D8DDCB5FD1B4}" type="presParOf" srcId="{2713AE69-67DE-8B4A-8920-800AFA497A79}" destId="{B6EF17C0-642C-5C41-AC98-B7F973412660}" srcOrd="1" destOrd="0" presId="urn:microsoft.com/office/officeart/2005/8/layout/hProcess9"/>
    <dgm:cxn modelId="{994A34F4-AD98-0F4E-8149-6356390DAD01}" type="presParOf" srcId="{2713AE69-67DE-8B4A-8920-800AFA497A79}" destId="{9C096E99-81B8-F245-99F2-000917E487B8}" srcOrd="2" destOrd="0" presId="urn:microsoft.com/office/officeart/2005/8/layout/hProcess9"/>
    <dgm:cxn modelId="{39C71200-C4E8-7943-9845-C19593C89283}" type="presParOf" srcId="{2713AE69-67DE-8B4A-8920-800AFA497A79}" destId="{62B4DD03-267B-364B-BF17-E28A02C9553E}" srcOrd="3" destOrd="0" presId="urn:microsoft.com/office/officeart/2005/8/layout/hProcess9"/>
    <dgm:cxn modelId="{4B55E900-53DA-DD4D-83EA-ABD718F01063}" type="presParOf" srcId="{2713AE69-67DE-8B4A-8920-800AFA497A79}" destId="{CE624E25-72A2-3849-9F14-3914CF721556}" srcOrd="4" destOrd="0" presId="urn:microsoft.com/office/officeart/2005/8/layout/hProcess9"/>
    <dgm:cxn modelId="{E74A8DE5-D446-914B-BA08-C69E45F6E021}" type="presParOf" srcId="{2713AE69-67DE-8B4A-8920-800AFA497A79}" destId="{C2399CF6-EA61-3D44-A2EA-02E57BDC5452}" srcOrd="5" destOrd="0" presId="urn:microsoft.com/office/officeart/2005/8/layout/hProcess9"/>
    <dgm:cxn modelId="{D178EEC5-EA32-AA49-ADFB-EFD0E25E2A0D}" type="presParOf" srcId="{2713AE69-67DE-8B4A-8920-800AFA497A79}" destId="{BF1A6C1A-3E72-634D-A656-E8DB40A70CCF}" srcOrd="6" destOrd="0" presId="urn:microsoft.com/office/officeart/2005/8/layout/hProcess9"/>
    <dgm:cxn modelId="{09D5C37E-0692-654F-A508-DC297FCE7229}" type="presParOf" srcId="{2713AE69-67DE-8B4A-8920-800AFA497A79}" destId="{D6D0778F-FC2C-B74A-B2D5-E8913B673AB0}" srcOrd="7" destOrd="0" presId="urn:microsoft.com/office/officeart/2005/8/layout/hProcess9"/>
    <dgm:cxn modelId="{7E5AFF4F-EE30-1043-B4BE-B22547F1268A}" type="presParOf" srcId="{2713AE69-67DE-8B4A-8920-800AFA497A79}" destId="{641A94A7-3AB3-9948-9BCF-53572608B995}" srcOrd="8" destOrd="0" presId="urn:microsoft.com/office/officeart/2005/8/layout/hProcess9"/>
    <dgm:cxn modelId="{4D604F1E-724B-5B4D-841D-3B44E5E1BAA6}" type="presParOf" srcId="{2713AE69-67DE-8B4A-8920-800AFA497A79}" destId="{E5567119-98FA-6246-9449-B30680C28D39}" srcOrd="9" destOrd="0" presId="urn:microsoft.com/office/officeart/2005/8/layout/hProcess9"/>
    <dgm:cxn modelId="{B8C7F46E-353C-C84F-B788-40A890ABF8ED}" type="presParOf" srcId="{2713AE69-67DE-8B4A-8920-800AFA497A79}" destId="{75D4E6DC-765B-F145-AB02-F7936D000AA8}" srcOrd="10" destOrd="0" presId="urn:microsoft.com/office/officeart/2005/8/layout/hProcess9"/>
  </dgm:cxnLst>
  <dgm:bg>
    <a:gradFill flip="none" rotWithShape="1">
      <a:gsLst>
        <a:gs pos="0">
          <a:schemeClr val="accent3"/>
        </a:gs>
        <a:gs pos="70000">
          <a:srgbClr val="000000"/>
        </a:gs>
      </a:gsLst>
      <a:path path="circle">
        <a:fillToRect t="100000" r="100000"/>
      </a:path>
      <a:tileRect l="-100000" b="-100000"/>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0DDF14-B273-2E42-B7DA-7F8516463B58}" type="doc">
      <dgm:prSet loTypeId="urn:microsoft.com/office/officeart/2005/8/layout/cycle2" loCatId="" qsTypeId="urn:microsoft.com/office/officeart/2005/8/quickstyle/simple4" qsCatId="simple" csTypeId="urn:microsoft.com/office/officeart/2005/8/colors/accent1_2" csCatId="accent1" phldr="1"/>
      <dgm:spPr/>
    </dgm:pt>
    <dgm:pt modelId="{A047B421-DC4F-FD4A-9D7B-AFA854291089}">
      <dgm:prSet phldrT="[Text]"/>
      <dgm:spPr>
        <a:gradFill flip="none" rotWithShape="1">
          <a:gsLst>
            <a:gs pos="27000">
              <a:srgbClr val="0000FF"/>
            </a:gs>
            <a:gs pos="92000">
              <a:schemeClr val="tx2">
                <a:lumMod val="60000"/>
                <a:lumOff val="40000"/>
              </a:schemeClr>
            </a:gs>
          </a:gsLst>
          <a:lin ang="0" scaled="0"/>
          <a:tileRect/>
        </a:gradFill>
      </dgm:spPr>
      <dgm:t>
        <a:bodyPr/>
        <a:lstStyle/>
        <a:p>
          <a:r>
            <a:rPr lang="en-US" dirty="0" smtClean="0"/>
            <a:t>1.Candidate </a:t>
          </a:r>
          <a:r>
            <a:rPr lang="en-US" dirty="0" smtClean="0"/>
            <a:t>Model</a:t>
          </a:r>
          <a:endParaRPr lang="en-US" dirty="0"/>
        </a:p>
      </dgm:t>
    </dgm:pt>
    <dgm:pt modelId="{05824561-BFC8-5145-A08C-DB13108EC128}" type="parTrans" cxnId="{EE660374-AF75-2341-80A0-C882E4779292}">
      <dgm:prSet/>
      <dgm:spPr/>
      <dgm:t>
        <a:bodyPr/>
        <a:lstStyle/>
        <a:p>
          <a:endParaRPr lang="en-US"/>
        </a:p>
      </dgm:t>
    </dgm:pt>
    <dgm:pt modelId="{3D19400A-3FF1-A04E-87AA-C9C227F21A19}" type="sibTrans" cxnId="{EE660374-AF75-2341-80A0-C882E4779292}">
      <dgm:prSet/>
      <dgm:spPr/>
      <dgm:t>
        <a:bodyPr/>
        <a:lstStyle/>
        <a:p>
          <a:endParaRPr lang="en-US"/>
        </a:p>
      </dgm:t>
    </dgm:pt>
    <dgm:pt modelId="{B9828AD2-A39B-244E-B59E-DC3A7829553F}">
      <dgm:prSet phldrT="[Text]"/>
      <dgm:spPr>
        <a:gradFill flip="none" rotWithShape="1">
          <a:gsLst>
            <a:gs pos="24000">
              <a:srgbClr val="0000FF"/>
            </a:gs>
            <a:gs pos="100000">
              <a:schemeClr val="tx2">
                <a:lumMod val="60000"/>
                <a:lumOff val="40000"/>
              </a:schemeClr>
            </a:gs>
          </a:gsLst>
          <a:lin ang="0" scaled="1"/>
          <a:tileRect/>
        </a:gradFill>
      </dgm:spPr>
      <dgm:t>
        <a:bodyPr/>
        <a:lstStyle/>
        <a:p>
          <a:r>
            <a:rPr lang="en-US" dirty="0" smtClean="0"/>
            <a:t>2.Train </a:t>
          </a:r>
          <a:endParaRPr lang="en-US" dirty="0"/>
        </a:p>
      </dgm:t>
    </dgm:pt>
    <dgm:pt modelId="{AE108018-1DAF-9945-930D-4E798B7C3F79}" type="parTrans" cxnId="{1C8C71C3-02E6-8D45-86B6-9FE5ED26F589}">
      <dgm:prSet/>
      <dgm:spPr/>
      <dgm:t>
        <a:bodyPr/>
        <a:lstStyle/>
        <a:p>
          <a:endParaRPr lang="en-US"/>
        </a:p>
      </dgm:t>
    </dgm:pt>
    <dgm:pt modelId="{D68D0870-29E1-5A46-A834-9A60023A176E}" type="sibTrans" cxnId="{1C8C71C3-02E6-8D45-86B6-9FE5ED26F589}">
      <dgm:prSet/>
      <dgm:spPr/>
      <dgm:t>
        <a:bodyPr/>
        <a:lstStyle/>
        <a:p>
          <a:endParaRPr lang="en-US"/>
        </a:p>
      </dgm:t>
    </dgm:pt>
    <dgm:pt modelId="{F30E2174-42FF-D448-894F-AD9A03D56984}">
      <dgm:prSet phldrT="[Text]"/>
      <dgm:spPr>
        <a:gradFill flip="none" rotWithShape="1">
          <a:gsLst>
            <a:gs pos="27000">
              <a:srgbClr val="0000FF"/>
            </a:gs>
            <a:gs pos="92000">
              <a:schemeClr val="accent1">
                <a:hueOff val="0"/>
                <a:satOff val="0"/>
                <a:lumOff val="0"/>
                <a:alphaOff val="0"/>
                <a:tint val="50000"/>
                <a:shade val="100000"/>
                <a:satMod val="350000"/>
              </a:schemeClr>
            </a:gs>
          </a:gsLst>
          <a:lin ang="0" scaled="1"/>
          <a:tileRect/>
        </a:gradFill>
      </dgm:spPr>
      <dgm:t>
        <a:bodyPr/>
        <a:lstStyle/>
        <a:p>
          <a:r>
            <a:rPr lang="en-US" dirty="0" smtClean="0"/>
            <a:t>4. Adjust</a:t>
          </a:r>
          <a:endParaRPr lang="en-US" dirty="0"/>
        </a:p>
      </dgm:t>
    </dgm:pt>
    <dgm:pt modelId="{1A7F9DFB-E73E-0C4B-9F26-03DA0C018F97}" type="parTrans" cxnId="{F0AF7CFF-98B4-4949-8546-462CEC6AC91D}">
      <dgm:prSet/>
      <dgm:spPr/>
      <dgm:t>
        <a:bodyPr/>
        <a:lstStyle/>
        <a:p>
          <a:endParaRPr lang="en-US"/>
        </a:p>
      </dgm:t>
    </dgm:pt>
    <dgm:pt modelId="{84FD808F-EE83-4140-938A-4F6898C67EDB}" type="sibTrans" cxnId="{F0AF7CFF-98B4-4949-8546-462CEC6AC91D}">
      <dgm:prSet/>
      <dgm:spPr/>
      <dgm:t>
        <a:bodyPr/>
        <a:lstStyle/>
        <a:p>
          <a:endParaRPr lang="en-US"/>
        </a:p>
      </dgm:t>
    </dgm:pt>
    <dgm:pt modelId="{42896262-48BD-9F43-BC42-57FCEE65FAAB}">
      <dgm:prSet phldrT="[Text]"/>
      <dgm:spPr>
        <a:gradFill flip="none" rotWithShape="1">
          <a:gsLst>
            <a:gs pos="24000">
              <a:srgbClr val="0000FF"/>
            </a:gs>
            <a:gs pos="100000">
              <a:schemeClr val="tx2">
                <a:lumMod val="60000"/>
                <a:lumOff val="40000"/>
              </a:schemeClr>
            </a:gs>
          </a:gsLst>
          <a:lin ang="0" scaled="1"/>
          <a:tileRect/>
        </a:gradFill>
      </dgm:spPr>
      <dgm:t>
        <a:bodyPr/>
        <a:lstStyle/>
        <a:p>
          <a:r>
            <a:rPr lang="en-US" dirty="0" smtClean="0"/>
            <a:t>3.Evaluate</a:t>
          </a:r>
          <a:endParaRPr lang="en-US" dirty="0" smtClean="0"/>
        </a:p>
        <a:p>
          <a:endParaRPr lang="en-US" dirty="0"/>
        </a:p>
      </dgm:t>
    </dgm:pt>
    <dgm:pt modelId="{D004A508-6137-0E4E-9E54-02E1C1D84061}" type="parTrans" cxnId="{EE5B5292-0424-0B4C-9E50-BF89D18DCDB6}">
      <dgm:prSet/>
      <dgm:spPr/>
      <dgm:t>
        <a:bodyPr/>
        <a:lstStyle/>
        <a:p>
          <a:endParaRPr lang="en-US"/>
        </a:p>
      </dgm:t>
    </dgm:pt>
    <dgm:pt modelId="{79537704-D1B8-554E-AE10-5B8BBFD040B9}" type="sibTrans" cxnId="{EE5B5292-0424-0B4C-9E50-BF89D18DCDB6}">
      <dgm:prSet/>
      <dgm:spPr/>
      <dgm:t>
        <a:bodyPr/>
        <a:lstStyle/>
        <a:p>
          <a:endParaRPr lang="en-US"/>
        </a:p>
      </dgm:t>
    </dgm:pt>
    <dgm:pt modelId="{A86DBB2D-82FA-894E-ADFD-688C58F9E941}" type="pres">
      <dgm:prSet presAssocID="{E40DDF14-B273-2E42-B7DA-7F8516463B58}" presName="cycle" presStyleCnt="0">
        <dgm:presLayoutVars>
          <dgm:dir/>
          <dgm:resizeHandles val="exact"/>
        </dgm:presLayoutVars>
      </dgm:prSet>
      <dgm:spPr/>
    </dgm:pt>
    <dgm:pt modelId="{0B0F34CF-BCAE-584C-B7AB-EC2B30D8EDF5}" type="pres">
      <dgm:prSet presAssocID="{A047B421-DC4F-FD4A-9D7B-AFA854291089}" presName="node" presStyleLbl="node1" presStyleIdx="0" presStyleCnt="4">
        <dgm:presLayoutVars>
          <dgm:bulletEnabled val="1"/>
        </dgm:presLayoutVars>
      </dgm:prSet>
      <dgm:spPr/>
      <dgm:t>
        <a:bodyPr/>
        <a:lstStyle/>
        <a:p>
          <a:endParaRPr lang="en-US"/>
        </a:p>
      </dgm:t>
    </dgm:pt>
    <dgm:pt modelId="{B5C7FF0A-67EE-C94A-9A6B-C7F0716D3C40}" type="pres">
      <dgm:prSet presAssocID="{3D19400A-3FF1-A04E-87AA-C9C227F21A19}" presName="sibTrans" presStyleLbl="sibTrans2D1" presStyleIdx="0" presStyleCnt="4"/>
      <dgm:spPr/>
      <dgm:t>
        <a:bodyPr/>
        <a:lstStyle/>
        <a:p>
          <a:endParaRPr lang="en-US"/>
        </a:p>
      </dgm:t>
    </dgm:pt>
    <dgm:pt modelId="{58C7D5B3-820B-874D-A0E8-7E71D686DBFC}" type="pres">
      <dgm:prSet presAssocID="{3D19400A-3FF1-A04E-87AA-C9C227F21A19}" presName="connectorText" presStyleLbl="sibTrans2D1" presStyleIdx="0" presStyleCnt="4"/>
      <dgm:spPr/>
      <dgm:t>
        <a:bodyPr/>
        <a:lstStyle/>
        <a:p>
          <a:endParaRPr lang="en-US"/>
        </a:p>
      </dgm:t>
    </dgm:pt>
    <dgm:pt modelId="{E4CB61F8-BA54-744A-8492-C75E92C3155E}" type="pres">
      <dgm:prSet presAssocID="{B9828AD2-A39B-244E-B59E-DC3A7829553F}" presName="node" presStyleLbl="node1" presStyleIdx="1" presStyleCnt="4">
        <dgm:presLayoutVars>
          <dgm:bulletEnabled val="1"/>
        </dgm:presLayoutVars>
      </dgm:prSet>
      <dgm:spPr/>
      <dgm:t>
        <a:bodyPr/>
        <a:lstStyle/>
        <a:p>
          <a:endParaRPr lang="en-US"/>
        </a:p>
      </dgm:t>
    </dgm:pt>
    <dgm:pt modelId="{B8FCB874-24EE-4E41-896C-54797CA54EF7}" type="pres">
      <dgm:prSet presAssocID="{D68D0870-29E1-5A46-A834-9A60023A176E}" presName="sibTrans" presStyleLbl="sibTrans2D1" presStyleIdx="1" presStyleCnt="4"/>
      <dgm:spPr/>
      <dgm:t>
        <a:bodyPr/>
        <a:lstStyle/>
        <a:p>
          <a:endParaRPr lang="en-US"/>
        </a:p>
      </dgm:t>
    </dgm:pt>
    <dgm:pt modelId="{73DC0BE3-36B5-AB49-A54B-E8064411C38E}" type="pres">
      <dgm:prSet presAssocID="{D68D0870-29E1-5A46-A834-9A60023A176E}" presName="connectorText" presStyleLbl="sibTrans2D1" presStyleIdx="1" presStyleCnt="4"/>
      <dgm:spPr/>
      <dgm:t>
        <a:bodyPr/>
        <a:lstStyle/>
        <a:p>
          <a:endParaRPr lang="en-US"/>
        </a:p>
      </dgm:t>
    </dgm:pt>
    <dgm:pt modelId="{883EA865-6704-9D4E-B939-A776334E4D36}" type="pres">
      <dgm:prSet presAssocID="{42896262-48BD-9F43-BC42-57FCEE65FAAB}" presName="node" presStyleLbl="node1" presStyleIdx="2" presStyleCnt="4">
        <dgm:presLayoutVars>
          <dgm:bulletEnabled val="1"/>
        </dgm:presLayoutVars>
      </dgm:prSet>
      <dgm:spPr/>
      <dgm:t>
        <a:bodyPr/>
        <a:lstStyle/>
        <a:p>
          <a:endParaRPr lang="en-US"/>
        </a:p>
      </dgm:t>
    </dgm:pt>
    <dgm:pt modelId="{DF010C5A-4A6F-2D41-90AF-4F29755DE59D}" type="pres">
      <dgm:prSet presAssocID="{79537704-D1B8-554E-AE10-5B8BBFD040B9}" presName="sibTrans" presStyleLbl="sibTrans2D1" presStyleIdx="2" presStyleCnt="4"/>
      <dgm:spPr/>
      <dgm:t>
        <a:bodyPr/>
        <a:lstStyle/>
        <a:p>
          <a:endParaRPr lang="en-US"/>
        </a:p>
      </dgm:t>
    </dgm:pt>
    <dgm:pt modelId="{E5D9D8A5-C76F-B747-A4BD-83743FB81257}" type="pres">
      <dgm:prSet presAssocID="{79537704-D1B8-554E-AE10-5B8BBFD040B9}" presName="connectorText" presStyleLbl="sibTrans2D1" presStyleIdx="2" presStyleCnt="4"/>
      <dgm:spPr/>
      <dgm:t>
        <a:bodyPr/>
        <a:lstStyle/>
        <a:p>
          <a:endParaRPr lang="en-US"/>
        </a:p>
      </dgm:t>
    </dgm:pt>
    <dgm:pt modelId="{2972A306-CA04-D947-BB27-AE07D9CDE368}" type="pres">
      <dgm:prSet presAssocID="{F30E2174-42FF-D448-894F-AD9A03D56984}" presName="node" presStyleLbl="node1" presStyleIdx="3" presStyleCnt="4">
        <dgm:presLayoutVars>
          <dgm:bulletEnabled val="1"/>
        </dgm:presLayoutVars>
      </dgm:prSet>
      <dgm:spPr/>
      <dgm:t>
        <a:bodyPr/>
        <a:lstStyle/>
        <a:p>
          <a:endParaRPr lang="en-US"/>
        </a:p>
      </dgm:t>
    </dgm:pt>
    <dgm:pt modelId="{3725374A-441F-3144-8371-4401CFE10635}" type="pres">
      <dgm:prSet presAssocID="{84FD808F-EE83-4140-938A-4F6898C67EDB}" presName="sibTrans" presStyleLbl="sibTrans2D1" presStyleIdx="3" presStyleCnt="4"/>
      <dgm:spPr/>
      <dgm:t>
        <a:bodyPr/>
        <a:lstStyle/>
        <a:p>
          <a:endParaRPr lang="en-US"/>
        </a:p>
      </dgm:t>
    </dgm:pt>
    <dgm:pt modelId="{13E265E5-CB6E-C845-B205-E30930CBD728}" type="pres">
      <dgm:prSet presAssocID="{84FD808F-EE83-4140-938A-4F6898C67EDB}" presName="connectorText" presStyleLbl="sibTrans2D1" presStyleIdx="3" presStyleCnt="4"/>
      <dgm:spPr/>
      <dgm:t>
        <a:bodyPr/>
        <a:lstStyle/>
        <a:p>
          <a:endParaRPr lang="en-US"/>
        </a:p>
      </dgm:t>
    </dgm:pt>
  </dgm:ptLst>
  <dgm:cxnLst>
    <dgm:cxn modelId="{1C8C71C3-02E6-8D45-86B6-9FE5ED26F589}" srcId="{E40DDF14-B273-2E42-B7DA-7F8516463B58}" destId="{B9828AD2-A39B-244E-B59E-DC3A7829553F}" srcOrd="1" destOrd="0" parTransId="{AE108018-1DAF-9945-930D-4E798B7C3F79}" sibTransId="{D68D0870-29E1-5A46-A834-9A60023A176E}"/>
    <dgm:cxn modelId="{338BBAE5-D4DC-DF4F-A6B6-9FEBB6587E9C}" type="presOf" srcId="{84FD808F-EE83-4140-938A-4F6898C67EDB}" destId="{3725374A-441F-3144-8371-4401CFE10635}" srcOrd="0" destOrd="0" presId="urn:microsoft.com/office/officeart/2005/8/layout/cycle2"/>
    <dgm:cxn modelId="{B4EFE935-3254-0341-ACEB-74CCB4DC8AB2}" type="presOf" srcId="{84FD808F-EE83-4140-938A-4F6898C67EDB}" destId="{13E265E5-CB6E-C845-B205-E30930CBD728}" srcOrd="1" destOrd="0" presId="urn:microsoft.com/office/officeart/2005/8/layout/cycle2"/>
    <dgm:cxn modelId="{015CA597-A640-B840-8BE6-AF5A3A5FF00B}" type="presOf" srcId="{79537704-D1B8-554E-AE10-5B8BBFD040B9}" destId="{DF010C5A-4A6F-2D41-90AF-4F29755DE59D}" srcOrd="0" destOrd="0" presId="urn:microsoft.com/office/officeart/2005/8/layout/cycle2"/>
    <dgm:cxn modelId="{FF9FFC72-8474-454B-B228-FFAF3586A6D6}" type="presOf" srcId="{3D19400A-3FF1-A04E-87AA-C9C227F21A19}" destId="{B5C7FF0A-67EE-C94A-9A6B-C7F0716D3C40}" srcOrd="0" destOrd="0" presId="urn:microsoft.com/office/officeart/2005/8/layout/cycle2"/>
    <dgm:cxn modelId="{9868C8B5-94C2-6444-94CF-CECB63996049}" type="presOf" srcId="{D68D0870-29E1-5A46-A834-9A60023A176E}" destId="{B8FCB874-24EE-4E41-896C-54797CA54EF7}" srcOrd="0" destOrd="0" presId="urn:microsoft.com/office/officeart/2005/8/layout/cycle2"/>
    <dgm:cxn modelId="{3F6E3AC5-1685-A944-B427-14C3A54BB480}" type="presOf" srcId="{42896262-48BD-9F43-BC42-57FCEE65FAAB}" destId="{883EA865-6704-9D4E-B939-A776334E4D36}" srcOrd="0" destOrd="0" presId="urn:microsoft.com/office/officeart/2005/8/layout/cycle2"/>
    <dgm:cxn modelId="{F21698BF-A04E-C240-AFA5-F4734A8855E1}" type="presOf" srcId="{79537704-D1B8-554E-AE10-5B8BBFD040B9}" destId="{E5D9D8A5-C76F-B747-A4BD-83743FB81257}" srcOrd="1" destOrd="0" presId="urn:microsoft.com/office/officeart/2005/8/layout/cycle2"/>
    <dgm:cxn modelId="{E2986380-C9EC-0541-8CFB-578004404922}" type="presOf" srcId="{A047B421-DC4F-FD4A-9D7B-AFA854291089}" destId="{0B0F34CF-BCAE-584C-B7AB-EC2B30D8EDF5}" srcOrd="0" destOrd="0" presId="urn:microsoft.com/office/officeart/2005/8/layout/cycle2"/>
    <dgm:cxn modelId="{6638B36E-9176-E442-87AF-FF10A50054D2}" type="presOf" srcId="{B9828AD2-A39B-244E-B59E-DC3A7829553F}" destId="{E4CB61F8-BA54-744A-8492-C75E92C3155E}" srcOrd="0" destOrd="0" presId="urn:microsoft.com/office/officeart/2005/8/layout/cycle2"/>
    <dgm:cxn modelId="{2CCC08B0-7599-284F-B2C7-8655206FBD3F}" type="presOf" srcId="{3D19400A-3FF1-A04E-87AA-C9C227F21A19}" destId="{58C7D5B3-820B-874D-A0E8-7E71D686DBFC}" srcOrd="1" destOrd="0" presId="urn:microsoft.com/office/officeart/2005/8/layout/cycle2"/>
    <dgm:cxn modelId="{4F34F47A-FC9E-7F4F-B29E-3361B6FF8653}" type="presOf" srcId="{F30E2174-42FF-D448-894F-AD9A03D56984}" destId="{2972A306-CA04-D947-BB27-AE07D9CDE368}" srcOrd="0" destOrd="0" presId="urn:microsoft.com/office/officeart/2005/8/layout/cycle2"/>
    <dgm:cxn modelId="{09DF0C31-03A2-A14C-9F28-40F9A1F09F49}" type="presOf" srcId="{E40DDF14-B273-2E42-B7DA-7F8516463B58}" destId="{A86DBB2D-82FA-894E-ADFD-688C58F9E941}" srcOrd="0" destOrd="0" presId="urn:microsoft.com/office/officeart/2005/8/layout/cycle2"/>
    <dgm:cxn modelId="{EE5B5292-0424-0B4C-9E50-BF89D18DCDB6}" srcId="{E40DDF14-B273-2E42-B7DA-7F8516463B58}" destId="{42896262-48BD-9F43-BC42-57FCEE65FAAB}" srcOrd="2" destOrd="0" parTransId="{D004A508-6137-0E4E-9E54-02E1C1D84061}" sibTransId="{79537704-D1B8-554E-AE10-5B8BBFD040B9}"/>
    <dgm:cxn modelId="{EE660374-AF75-2341-80A0-C882E4779292}" srcId="{E40DDF14-B273-2E42-B7DA-7F8516463B58}" destId="{A047B421-DC4F-FD4A-9D7B-AFA854291089}" srcOrd="0" destOrd="0" parTransId="{05824561-BFC8-5145-A08C-DB13108EC128}" sibTransId="{3D19400A-3FF1-A04E-87AA-C9C227F21A19}"/>
    <dgm:cxn modelId="{F0AF7CFF-98B4-4949-8546-462CEC6AC91D}" srcId="{E40DDF14-B273-2E42-B7DA-7F8516463B58}" destId="{F30E2174-42FF-D448-894F-AD9A03D56984}" srcOrd="3" destOrd="0" parTransId="{1A7F9DFB-E73E-0C4B-9F26-03DA0C018F97}" sibTransId="{84FD808F-EE83-4140-938A-4F6898C67EDB}"/>
    <dgm:cxn modelId="{5265C175-7E42-0B43-8B79-B890AA99AB92}" type="presOf" srcId="{D68D0870-29E1-5A46-A834-9A60023A176E}" destId="{73DC0BE3-36B5-AB49-A54B-E8064411C38E}" srcOrd="1" destOrd="0" presId="urn:microsoft.com/office/officeart/2005/8/layout/cycle2"/>
    <dgm:cxn modelId="{16951920-AC79-4345-BCEF-C179BA8C0D4F}" type="presParOf" srcId="{A86DBB2D-82FA-894E-ADFD-688C58F9E941}" destId="{0B0F34CF-BCAE-584C-B7AB-EC2B30D8EDF5}" srcOrd="0" destOrd="0" presId="urn:microsoft.com/office/officeart/2005/8/layout/cycle2"/>
    <dgm:cxn modelId="{3B87FA6D-68AF-7742-B541-AB67449E3C1D}" type="presParOf" srcId="{A86DBB2D-82FA-894E-ADFD-688C58F9E941}" destId="{B5C7FF0A-67EE-C94A-9A6B-C7F0716D3C40}" srcOrd="1" destOrd="0" presId="urn:microsoft.com/office/officeart/2005/8/layout/cycle2"/>
    <dgm:cxn modelId="{E9B21057-455B-D344-A0E2-410FBF32E003}" type="presParOf" srcId="{B5C7FF0A-67EE-C94A-9A6B-C7F0716D3C40}" destId="{58C7D5B3-820B-874D-A0E8-7E71D686DBFC}" srcOrd="0" destOrd="0" presId="urn:microsoft.com/office/officeart/2005/8/layout/cycle2"/>
    <dgm:cxn modelId="{A46F1DEE-044E-8C48-A280-23852FEDDE7B}" type="presParOf" srcId="{A86DBB2D-82FA-894E-ADFD-688C58F9E941}" destId="{E4CB61F8-BA54-744A-8492-C75E92C3155E}" srcOrd="2" destOrd="0" presId="urn:microsoft.com/office/officeart/2005/8/layout/cycle2"/>
    <dgm:cxn modelId="{65E40C40-9FDC-9848-9066-D0BB650C4B50}" type="presParOf" srcId="{A86DBB2D-82FA-894E-ADFD-688C58F9E941}" destId="{B8FCB874-24EE-4E41-896C-54797CA54EF7}" srcOrd="3" destOrd="0" presId="urn:microsoft.com/office/officeart/2005/8/layout/cycle2"/>
    <dgm:cxn modelId="{0CD14D0F-8E83-1446-9950-CB45201EE0A3}" type="presParOf" srcId="{B8FCB874-24EE-4E41-896C-54797CA54EF7}" destId="{73DC0BE3-36B5-AB49-A54B-E8064411C38E}" srcOrd="0" destOrd="0" presId="urn:microsoft.com/office/officeart/2005/8/layout/cycle2"/>
    <dgm:cxn modelId="{84B72BDB-1B37-B241-BB22-D424FD222C98}" type="presParOf" srcId="{A86DBB2D-82FA-894E-ADFD-688C58F9E941}" destId="{883EA865-6704-9D4E-B939-A776334E4D36}" srcOrd="4" destOrd="0" presId="urn:microsoft.com/office/officeart/2005/8/layout/cycle2"/>
    <dgm:cxn modelId="{A7E7106A-1476-6F41-BE82-4185237735AC}" type="presParOf" srcId="{A86DBB2D-82FA-894E-ADFD-688C58F9E941}" destId="{DF010C5A-4A6F-2D41-90AF-4F29755DE59D}" srcOrd="5" destOrd="0" presId="urn:microsoft.com/office/officeart/2005/8/layout/cycle2"/>
    <dgm:cxn modelId="{9DABBDCF-4C92-534B-A272-839BACD664E3}" type="presParOf" srcId="{DF010C5A-4A6F-2D41-90AF-4F29755DE59D}" destId="{E5D9D8A5-C76F-B747-A4BD-83743FB81257}" srcOrd="0" destOrd="0" presId="urn:microsoft.com/office/officeart/2005/8/layout/cycle2"/>
    <dgm:cxn modelId="{C47ACD42-A653-254A-AAAA-F747D9D614B6}" type="presParOf" srcId="{A86DBB2D-82FA-894E-ADFD-688C58F9E941}" destId="{2972A306-CA04-D947-BB27-AE07D9CDE368}" srcOrd="6" destOrd="0" presId="urn:microsoft.com/office/officeart/2005/8/layout/cycle2"/>
    <dgm:cxn modelId="{BEBB9D32-AE80-6F4A-8785-B29FCBF086BE}" type="presParOf" srcId="{A86DBB2D-82FA-894E-ADFD-688C58F9E941}" destId="{3725374A-441F-3144-8371-4401CFE10635}" srcOrd="7" destOrd="0" presId="urn:microsoft.com/office/officeart/2005/8/layout/cycle2"/>
    <dgm:cxn modelId="{32C19F4E-E923-BF44-9CC7-86405178C5E1}" type="presParOf" srcId="{3725374A-441F-3144-8371-4401CFE10635}" destId="{13E265E5-CB6E-C845-B205-E30930CBD728}" srcOrd="0" destOrd="0" presId="urn:microsoft.com/office/officeart/2005/8/layout/cycle2"/>
  </dgm:cxnLst>
  <dgm:bg>
    <a:gradFill flip="none" rotWithShape="1">
      <a:gsLst>
        <a:gs pos="0">
          <a:schemeClr val="accent3"/>
        </a:gs>
        <a:gs pos="70000">
          <a:srgbClr val="000000"/>
        </a:gs>
      </a:gsLst>
      <a:path path="circle">
        <a:fillToRect t="100000" r="100000"/>
      </a:path>
      <a:tileRect l="-100000" b="-100000"/>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E98E7A-322C-934C-BECB-5C2DAD167A75}">
      <dsp:nvSpPr>
        <dsp:cNvPr id="0" name=""/>
        <dsp:cNvSpPr/>
      </dsp:nvSpPr>
      <dsp:spPr>
        <a:xfrm>
          <a:off x="3" y="0"/>
          <a:ext cx="12191993" cy="5733256"/>
        </a:xfrm>
        <a:prstGeom prst="rightArrow">
          <a:avLst/>
        </a:prstGeom>
        <a:gradFill flip="none" rotWithShape="1">
          <a:gsLst>
            <a:gs pos="0">
              <a:srgbClr val="FF0000"/>
            </a:gs>
            <a:gs pos="80000">
              <a:srgbClr val="000000"/>
            </a:gs>
          </a:gsLst>
          <a:path path="circle">
            <a:fillToRect l="100000" t="100000"/>
          </a:path>
          <a:tileRect r="-100000" b="-100000"/>
        </a:gra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31F89BA-B05A-2B44-9EE2-2BD091450BBF}">
      <dsp:nvSpPr>
        <dsp:cNvPr id="0" name=""/>
        <dsp:cNvSpPr/>
      </dsp:nvSpPr>
      <dsp:spPr>
        <a:xfrm>
          <a:off x="109935" y="1837187"/>
          <a:ext cx="1331782" cy="2160611"/>
        </a:xfrm>
        <a:prstGeom prst="roundRect">
          <a:avLst/>
        </a:prstGeom>
        <a:gradFill flip="none" rotWithShape="1">
          <a:gsLst>
            <a:gs pos="27000">
              <a:srgbClr val="0000FF"/>
            </a:gs>
            <a:gs pos="92000">
              <a:schemeClr val="tx2">
                <a:lumMod val="60000"/>
                <a:lumOff val="40000"/>
              </a:schemeClr>
            </a:gs>
          </a:gsLst>
          <a:lin ang="0" scaled="0"/>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t>Read </a:t>
          </a:r>
          <a:r>
            <a:rPr lang="en-US" sz="1800" b="1" kern="1200" dirty="0" smtClean="0"/>
            <a:t>input</a:t>
          </a:r>
          <a:endParaRPr lang="en-US" sz="1800" b="1" kern="1200" dirty="0"/>
        </a:p>
      </dsp:txBody>
      <dsp:txXfrm>
        <a:off x="174947" y="1902199"/>
        <a:ext cx="1201758" cy="2030587"/>
      </dsp:txXfrm>
    </dsp:sp>
    <dsp:sp modelId="{9C096E99-81B8-F245-99F2-000917E487B8}">
      <dsp:nvSpPr>
        <dsp:cNvPr id="0" name=""/>
        <dsp:cNvSpPr/>
      </dsp:nvSpPr>
      <dsp:spPr>
        <a:xfrm>
          <a:off x="1601608" y="1714771"/>
          <a:ext cx="2272846" cy="2319858"/>
        </a:xfrm>
        <a:prstGeom prst="roundRect">
          <a:avLst/>
        </a:prstGeom>
        <a:gradFill flip="none" rotWithShape="1">
          <a:gsLst>
            <a:gs pos="24000">
              <a:srgbClr val="0000FF"/>
            </a:gs>
            <a:gs pos="100000">
              <a:schemeClr val="tx2">
                <a:lumMod val="60000"/>
                <a:lumOff val="4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Data Exploration</a:t>
          </a:r>
          <a:endParaRPr lang="en-US" sz="1600" b="1" kern="1200" dirty="0"/>
        </a:p>
      </dsp:txBody>
      <dsp:txXfrm>
        <a:off x="1712559" y="1825722"/>
        <a:ext cx="2050944" cy="2097956"/>
      </dsp:txXfrm>
    </dsp:sp>
    <dsp:sp modelId="{CE624E25-72A2-3849-9F14-3914CF721556}">
      <dsp:nvSpPr>
        <dsp:cNvPr id="0" name=""/>
        <dsp:cNvSpPr/>
      </dsp:nvSpPr>
      <dsp:spPr>
        <a:xfrm>
          <a:off x="4039421" y="1721215"/>
          <a:ext cx="1781670" cy="2290871"/>
        </a:xfrm>
        <a:prstGeom prst="roundRect">
          <a:avLst/>
        </a:prstGeom>
        <a:gradFill flip="none" rotWithShape="1">
          <a:gsLst>
            <a:gs pos="24000">
              <a:srgbClr val="0000FF"/>
            </a:gs>
            <a:gs pos="100000">
              <a:schemeClr val="tx2">
                <a:lumMod val="60000"/>
                <a:lumOff val="4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Preprocessing</a:t>
          </a:r>
        </a:p>
      </dsp:txBody>
      <dsp:txXfrm>
        <a:off x="4126395" y="1808189"/>
        <a:ext cx="1607722" cy="2116923"/>
      </dsp:txXfrm>
    </dsp:sp>
    <dsp:sp modelId="{BF1A6C1A-3E72-634D-A656-E8DB40A70CCF}">
      <dsp:nvSpPr>
        <dsp:cNvPr id="0" name=""/>
        <dsp:cNvSpPr/>
      </dsp:nvSpPr>
      <dsp:spPr>
        <a:xfrm>
          <a:off x="5924436" y="1721192"/>
          <a:ext cx="1808588" cy="2290871"/>
        </a:xfrm>
        <a:prstGeom prst="roundRect">
          <a:avLst/>
        </a:prstGeom>
        <a:gradFill flip="none" rotWithShape="1">
          <a:gsLst>
            <a:gs pos="24000">
              <a:srgbClr val="0000FF"/>
            </a:gs>
            <a:gs pos="100000">
              <a:schemeClr val="tx2">
                <a:lumMod val="60000"/>
                <a:lumOff val="4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Feature Engineering</a:t>
          </a:r>
        </a:p>
      </dsp:txBody>
      <dsp:txXfrm>
        <a:off x="6012724" y="1809480"/>
        <a:ext cx="1632012" cy="2114295"/>
      </dsp:txXfrm>
    </dsp:sp>
    <dsp:sp modelId="{641A94A7-3AB3-9948-9BCF-53572608B995}">
      <dsp:nvSpPr>
        <dsp:cNvPr id="0" name=""/>
        <dsp:cNvSpPr/>
      </dsp:nvSpPr>
      <dsp:spPr>
        <a:xfrm>
          <a:off x="7871914" y="1757575"/>
          <a:ext cx="1636351" cy="2225672"/>
        </a:xfrm>
        <a:prstGeom prst="roundRect">
          <a:avLst/>
        </a:prstGeom>
        <a:gradFill flip="none" rotWithShape="1">
          <a:gsLst>
            <a:gs pos="27000">
              <a:srgbClr val="0000FF"/>
            </a:gs>
            <a:gs pos="92000">
              <a:schemeClr val="accent1">
                <a:hueOff val="0"/>
                <a:satOff val="0"/>
                <a:lumOff val="0"/>
                <a:alphaOff val="0"/>
                <a:tint val="50000"/>
                <a:shade val="100000"/>
                <a:satMod val="35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err="1" smtClean="0"/>
            <a:t>XGBoost</a:t>
          </a:r>
          <a:r>
            <a:rPr lang="en-US" sz="1600" b="1" kern="1200" dirty="0" smtClean="0"/>
            <a:t> based iterative model </a:t>
          </a:r>
          <a:r>
            <a:rPr lang="en-US" sz="1600" b="1" kern="1200" dirty="0" smtClean="0"/>
            <a:t>training</a:t>
          </a:r>
          <a:endParaRPr lang="en-US" sz="1600" b="1" kern="1200" dirty="0"/>
        </a:p>
      </dsp:txBody>
      <dsp:txXfrm>
        <a:off x="7951794" y="1837455"/>
        <a:ext cx="1476591" cy="2065912"/>
      </dsp:txXfrm>
    </dsp:sp>
    <dsp:sp modelId="{75D4E6DC-765B-F145-AB02-F7936D000AA8}">
      <dsp:nvSpPr>
        <dsp:cNvPr id="0" name=""/>
        <dsp:cNvSpPr/>
      </dsp:nvSpPr>
      <dsp:spPr>
        <a:xfrm>
          <a:off x="9650981" y="1742313"/>
          <a:ext cx="1854895" cy="2293302"/>
        </a:xfrm>
        <a:prstGeom prst="roundRect">
          <a:avLst/>
        </a:prstGeom>
        <a:gradFill flip="none" rotWithShape="1">
          <a:gsLst>
            <a:gs pos="28000">
              <a:srgbClr val="0000FF"/>
            </a:gs>
            <a:gs pos="96000">
              <a:schemeClr val="accent1">
                <a:hueOff val="0"/>
                <a:satOff val="0"/>
                <a:lumOff val="0"/>
                <a:alphaOff val="0"/>
                <a:tint val="50000"/>
                <a:shade val="100000"/>
                <a:satMod val="35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Scoring/Generalization</a:t>
          </a:r>
          <a:endParaRPr lang="en-US" sz="1600" b="1" kern="1200" dirty="0"/>
        </a:p>
      </dsp:txBody>
      <dsp:txXfrm>
        <a:off x="9741530" y="1832862"/>
        <a:ext cx="1673797" cy="21122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F34CF-BCAE-584C-B7AB-EC2B30D8EDF5}">
      <dsp:nvSpPr>
        <dsp:cNvPr id="0" name=""/>
        <dsp:cNvSpPr/>
      </dsp:nvSpPr>
      <dsp:spPr>
        <a:xfrm>
          <a:off x="5179218" y="459"/>
          <a:ext cx="1833562" cy="1833562"/>
        </a:xfrm>
        <a:prstGeom prst="ellipse">
          <a:avLst/>
        </a:prstGeom>
        <a:gradFill flip="none" rotWithShape="1">
          <a:gsLst>
            <a:gs pos="27000">
              <a:srgbClr val="0000FF"/>
            </a:gs>
            <a:gs pos="92000">
              <a:schemeClr val="tx2">
                <a:lumMod val="60000"/>
                <a:lumOff val="40000"/>
              </a:schemeClr>
            </a:gs>
          </a:gsLst>
          <a:lin ang="0" scaled="0"/>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1.Candidate </a:t>
          </a:r>
          <a:r>
            <a:rPr lang="en-US" sz="1800" kern="1200" dirty="0" smtClean="0"/>
            <a:t>Model</a:t>
          </a:r>
          <a:endParaRPr lang="en-US" sz="1800" kern="1200" dirty="0"/>
        </a:p>
      </dsp:txBody>
      <dsp:txXfrm>
        <a:off x="5447737" y="268978"/>
        <a:ext cx="1296524" cy="1296524"/>
      </dsp:txXfrm>
    </dsp:sp>
    <dsp:sp modelId="{B5C7FF0A-67EE-C94A-9A6B-C7F0716D3C40}">
      <dsp:nvSpPr>
        <dsp:cNvPr id="0" name=""/>
        <dsp:cNvSpPr/>
      </dsp:nvSpPr>
      <dsp:spPr>
        <a:xfrm rot="2700000">
          <a:off x="6816229" y="1572727"/>
          <a:ext cx="489342" cy="61882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6837728" y="1644589"/>
        <a:ext cx="342539" cy="371297"/>
      </dsp:txXfrm>
    </dsp:sp>
    <dsp:sp modelId="{E4CB61F8-BA54-744A-8492-C75E92C3155E}">
      <dsp:nvSpPr>
        <dsp:cNvPr id="0" name=""/>
        <dsp:cNvSpPr/>
      </dsp:nvSpPr>
      <dsp:spPr>
        <a:xfrm>
          <a:off x="7128605" y="1949846"/>
          <a:ext cx="1833562" cy="1833562"/>
        </a:xfrm>
        <a:prstGeom prst="ellipse">
          <a:avLst/>
        </a:prstGeom>
        <a:gradFill flip="none" rotWithShape="1">
          <a:gsLst>
            <a:gs pos="24000">
              <a:srgbClr val="0000FF"/>
            </a:gs>
            <a:gs pos="100000">
              <a:schemeClr val="tx2">
                <a:lumMod val="60000"/>
                <a:lumOff val="4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2.Train </a:t>
          </a:r>
          <a:endParaRPr lang="en-US" sz="1800" kern="1200" dirty="0"/>
        </a:p>
      </dsp:txBody>
      <dsp:txXfrm>
        <a:off x="7397124" y="2218365"/>
        <a:ext cx="1296524" cy="1296524"/>
      </dsp:txXfrm>
    </dsp:sp>
    <dsp:sp modelId="{B8FCB874-24EE-4E41-896C-54797CA54EF7}">
      <dsp:nvSpPr>
        <dsp:cNvPr id="0" name=""/>
        <dsp:cNvSpPr/>
      </dsp:nvSpPr>
      <dsp:spPr>
        <a:xfrm rot="8100000">
          <a:off x="6835815" y="3522114"/>
          <a:ext cx="489342" cy="61882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10800000">
        <a:off x="6961119" y="3593976"/>
        <a:ext cx="342539" cy="371297"/>
      </dsp:txXfrm>
    </dsp:sp>
    <dsp:sp modelId="{883EA865-6704-9D4E-B939-A776334E4D36}">
      <dsp:nvSpPr>
        <dsp:cNvPr id="0" name=""/>
        <dsp:cNvSpPr/>
      </dsp:nvSpPr>
      <dsp:spPr>
        <a:xfrm>
          <a:off x="5179218" y="3899233"/>
          <a:ext cx="1833562" cy="1833562"/>
        </a:xfrm>
        <a:prstGeom prst="ellipse">
          <a:avLst/>
        </a:prstGeom>
        <a:gradFill flip="none" rotWithShape="1">
          <a:gsLst>
            <a:gs pos="24000">
              <a:srgbClr val="0000FF"/>
            </a:gs>
            <a:gs pos="100000">
              <a:schemeClr val="tx2">
                <a:lumMod val="60000"/>
                <a:lumOff val="4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3.Evaluate</a:t>
          </a:r>
          <a:endParaRPr lang="en-US" sz="1800" kern="1200" dirty="0" smtClean="0"/>
        </a:p>
        <a:p>
          <a:pPr lvl="0" algn="ctr" defTabSz="800100">
            <a:lnSpc>
              <a:spcPct val="90000"/>
            </a:lnSpc>
            <a:spcBef>
              <a:spcPct val="0"/>
            </a:spcBef>
            <a:spcAft>
              <a:spcPct val="35000"/>
            </a:spcAft>
          </a:pPr>
          <a:endParaRPr lang="en-US" sz="1800" kern="1200" dirty="0"/>
        </a:p>
      </dsp:txBody>
      <dsp:txXfrm>
        <a:off x="5447737" y="4167752"/>
        <a:ext cx="1296524" cy="1296524"/>
      </dsp:txXfrm>
    </dsp:sp>
    <dsp:sp modelId="{DF010C5A-4A6F-2D41-90AF-4F29755DE59D}">
      <dsp:nvSpPr>
        <dsp:cNvPr id="0" name=""/>
        <dsp:cNvSpPr/>
      </dsp:nvSpPr>
      <dsp:spPr>
        <a:xfrm rot="13500000">
          <a:off x="4886428" y="3541700"/>
          <a:ext cx="489342" cy="61882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10800000">
        <a:off x="5011732" y="3717368"/>
        <a:ext cx="342539" cy="371297"/>
      </dsp:txXfrm>
    </dsp:sp>
    <dsp:sp modelId="{2972A306-CA04-D947-BB27-AE07D9CDE368}">
      <dsp:nvSpPr>
        <dsp:cNvPr id="0" name=""/>
        <dsp:cNvSpPr/>
      </dsp:nvSpPr>
      <dsp:spPr>
        <a:xfrm>
          <a:off x="3229831" y="1949846"/>
          <a:ext cx="1833562" cy="1833562"/>
        </a:xfrm>
        <a:prstGeom prst="ellipse">
          <a:avLst/>
        </a:prstGeom>
        <a:gradFill flip="none" rotWithShape="1">
          <a:gsLst>
            <a:gs pos="27000">
              <a:srgbClr val="0000FF"/>
            </a:gs>
            <a:gs pos="92000">
              <a:schemeClr val="accent1">
                <a:hueOff val="0"/>
                <a:satOff val="0"/>
                <a:lumOff val="0"/>
                <a:alphaOff val="0"/>
                <a:tint val="50000"/>
                <a:shade val="100000"/>
                <a:satMod val="35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4. Adjust</a:t>
          </a:r>
          <a:endParaRPr lang="en-US" sz="1800" kern="1200" dirty="0"/>
        </a:p>
      </dsp:txBody>
      <dsp:txXfrm>
        <a:off x="3498350" y="2218365"/>
        <a:ext cx="1296524" cy="1296524"/>
      </dsp:txXfrm>
    </dsp:sp>
    <dsp:sp modelId="{3725374A-441F-3144-8371-4401CFE10635}">
      <dsp:nvSpPr>
        <dsp:cNvPr id="0" name=""/>
        <dsp:cNvSpPr/>
      </dsp:nvSpPr>
      <dsp:spPr>
        <a:xfrm rot="18900000">
          <a:off x="4866842" y="1592313"/>
          <a:ext cx="489342" cy="61882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4888341" y="1767981"/>
        <a:ext cx="342539" cy="37129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11/7/18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11/7/18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www.youtube.com/watch?v=1HjzkLRdP5k"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3</a:t>
            </a:fld>
            <a:endParaRPr lang="en-US"/>
          </a:p>
        </p:txBody>
      </p:sp>
    </p:spTree>
    <p:extLst>
      <p:ext uri="{BB962C8B-B14F-4D97-AF65-F5344CB8AC3E}">
        <p14:creationId xmlns:p14="http://schemas.microsoft.com/office/powerpoint/2010/main" val="700887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Slides</a:t>
            </a:r>
            <a:r>
              <a:rPr lang="en-US" baseline="0" dirty="0" smtClean="0"/>
              <a:t> =&gt; 3 </a:t>
            </a:r>
            <a:r>
              <a:rPr lang="en-US" baseline="0" dirty="0" err="1" smtClean="0"/>
              <a:t>mins</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15</a:t>
            </a:fld>
            <a:endParaRPr lang="en-US"/>
          </a:p>
        </p:txBody>
      </p:sp>
    </p:spTree>
    <p:extLst>
      <p:ext uri="{BB962C8B-B14F-4D97-AF65-F5344CB8AC3E}">
        <p14:creationId xmlns:p14="http://schemas.microsoft.com/office/powerpoint/2010/main" val="3289858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1 min</a:t>
            </a:r>
          </a:p>
          <a:p>
            <a:r>
              <a:rPr lang="en-US" dirty="0" smtClean="0"/>
              <a:t>Explain: </a:t>
            </a:r>
            <a:r>
              <a:rPr lang="en-US" dirty="0" err="1" smtClean="0"/>
              <a:t>XGBoost</a:t>
            </a:r>
            <a:r>
              <a:rPr lang="en-US" dirty="0" smtClean="0"/>
              <a:t> is</a:t>
            </a:r>
            <a:r>
              <a:rPr lang="en-US" baseline="0" dirty="0" smtClean="0"/>
              <a:t> ensemble method . </a:t>
            </a:r>
          </a:p>
          <a:p>
            <a:r>
              <a:rPr lang="en-US" baseline="0" dirty="0" smtClean="0"/>
              <a:t>Lets consider the CART algorithms,</a:t>
            </a:r>
          </a:p>
          <a:p>
            <a:r>
              <a:rPr lang="en-US" baseline="0" dirty="0" smtClean="0"/>
              <a:t>Here we build a tree</a:t>
            </a:r>
          </a:p>
          <a:p>
            <a:endParaRPr lang="en-US" baseline="0" dirty="0" smtClean="0"/>
          </a:p>
        </p:txBody>
      </p:sp>
      <p:sp>
        <p:nvSpPr>
          <p:cNvPr id="4" name="Slide Number Placeholder 3"/>
          <p:cNvSpPr>
            <a:spLocks noGrp="1"/>
          </p:cNvSpPr>
          <p:nvPr>
            <p:ph type="sldNum" sz="quarter" idx="10"/>
          </p:nvPr>
        </p:nvSpPr>
        <p:spPr/>
        <p:txBody>
          <a:bodyPr/>
          <a:lstStyle/>
          <a:p>
            <a:fld id="{0A7CA97A-0638-E840-8C03-5D0B62C621A0}" type="slidenum">
              <a:rPr lang="en-US" smtClean="0"/>
              <a:t>16</a:t>
            </a:fld>
            <a:endParaRPr lang="en-US"/>
          </a:p>
        </p:txBody>
      </p:sp>
    </p:spTree>
    <p:extLst>
      <p:ext uri="{BB962C8B-B14F-4D97-AF65-F5344CB8AC3E}">
        <p14:creationId xmlns:p14="http://schemas.microsoft.com/office/powerpoint/2010/main" val="799367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However in the </a:t>
            </a:r>
            <a:r>
              <a:rPr lang="en-US" dirty="0" err="1" smtClean="0"/>
              <a:t>XGBoost</a:t>
            </a:r>
            <a:r>
              <a:rPr lang="en-US" dirty="0" smtClean="0"/>
              <a:t> instead of one tree or many tree as in random forest we have a sequence of trees which iteratively refine itself.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A7CA97A-0638-E840-8C03-5D0B62C621A0}" type="slidenum">
              <a:rPr lang="en-US" smtClean="0"/>
              <a:t>17</a:t>
            </a:fld>
            <a:endParaRPr lang="en-US"/>
          </a:p>
        </p:txBody>
      </p:sp>
    </p:spTree>
    <p:extLst>
      <p:ext uri="{BB962C8B-B14F-4D97-AF65-F5344CB8AC3E}">
        <p14:creationId xmlns:p14="http://schemas.microsoft.com/office/powerpoint/2010/main" val="799367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Mathematically it is the refined of each steps by series of function approximate for previous errors</a:t>
            </a:r>
          </a:p>
          <a:p>
            <a:endParaRPr lang="en-US" baseline="0" dirty="0" smtClean="0"/>
          </a:p>
          <a:p>
            <a:r>
              <a:rPr lang="en-US" baseline="0" dirty="0" smtClean="0"/>
              <a:t>Note that at each steps we change complexity of tree </a:t>
            </a:r>
          </a:p>
          <a:p>
            <a:endParaRPr lang="en-US" baseline="0" dirty="0" smtClean="0"/>
          </a:p>
          <a:p>
            <a:r>
              <a:rPr lang="en-US" baseline="0" dirty="0" smtClean="0"/>
              <a:t>Recommend to go through the whole tutorial.</a:t>
            </a:r>
          </a:p>
          <a:p>
            <a:endParaRPr lang="en-US" baseline="0" dirty="0" smtClean="0"/>
          </a:p>
        </p:txBody>
      </p:sp>
      <p:sp>
        <p:nvSpPr>
          <p:cNvPr id="4" name="Slide Number Placeholder 3"/>
          <p:cNvSpPr>
            <a:spLocks noGrp="1"/>
          </p:cNvSpPr>
          <p:nvPr>
            <p:ph type="sldNum" sz="quarter" idx="10"/>
          </p:nvPr>
        </p:nvSpPr>
        <p:spPr/>
        <p:txBody>
          <a:bodyPr/>
          <a:lstStyle/>
          <a:p>
            <a:fld id="{0A7CA97A-0638-E840-8C03-5D0B62C621A0}" type="slidenum">
              <a:rPr lang="en-US" smtClean="0"/>
              <a:t>18</a:t>
            </a:fld>
            <a:endParaRPr lang="en-US"/>
          </a:p>
        </p:txBody>
      </p:sp>
    </p:spTree>
    <p:extLst>
      <p:ext uri="{BB962C8B-B14F-4D97-AF65-F5344CB8AC3E}">
        <p14:creationId xmlns:p14="http://schemas.microsoft.com/office/powerpoint/2010/main" val="799367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8915400" y="2778125"/>
            <a:ext cx="24688800" cy="1388903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17593519"/>
            <a:ext cx="5486400" cy="16667544"/>
          </a:xfrm>
          <a:prstGeom prst="rect">
            <a:avLst/>
          </a:prstGeom>
        </p:spPr>
        <p:txBody>
          <a:bodyPr lIns="91425" tIns="91425" rIns="91425" bIns="91425" anchor="t" anchorCtr="0">
            <a:noAutofit/>
          </a:bodyPr>
          <a:lstStyle/>
          <a:p>
            <a:pPr lvl="0" rtl="0">
              <a:spcBef>
                <a:spcPts val="0"/>
              </a:spcBef>
              <a:buNone/>
            </a:pPr>
            <a:r>
              <a:rPr lang="en-US" dirty="0" smtClean="0"/>
              <a:t>In</a:t>
            </a:r>
            <a:r>
              <a:rPr lang="en-US" baseline="0" dirty="0" smtClean="0"/>
              <a:t> this section , we will look into various aspect of the workshop that we will cover , also we will go in details in some of the concepts that will be used heavily in the notebooks.</a:t>
            </a:r>
            <a:endParaRPr dirty="0"/>
          </a:p>
        </p:txBody>
      </p:sp>
    </p:spTree>
    <p:extLst>
      <p:ext uri="{BB962C8B-B14F-4D97-AF65-F5344CB8AC3E}">
        <p14:creationId xmlns:p14="http://schemas.microsoft.com/office/powerpoint/2010/main" val="464583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7388"/>
            <a:ext cx="6092825" cy="3427412"/>
          </a:xfrm>
        </p:spPr>
      </p:sp>
      <p:sp>
        <p:nvSpPr>
          <p:cNvPr id="3" name="Notes Placeholder 2"/>
          <p:cNvSpPr>
            <a:spLocks noGrp="1"/>
          </p:cNvSpPr>
          <p:nvPr>
            <p:ph type="body" idx="1"/>
          </p:nvPr>
        </p:nvSpPr>
        <p:spPr/>
        <p:txBody>
          <a:bodyPr/>
          <a:lstStyle/>
          <a:p>
            <a:r>
              <a:rPr lang="en-US" dirty="0" smtClean="0"/>
              <a:t>Time (3</a:t>
            </a:r>
            <a:r>
              <a:rPr lang="en-US" baseline="0" dirty="0" smtClean="0"/>
              <a:t> </a:t>
            </a:r>
            <a:r>
              <a:rPr lang="en-US" dirty="0" smtClean="0"/>
              <a:t>m)</a:t>
            </a:r>
          </a:p>
          <a:p>
            <a:endParaRPr lang="en-US" dirty="0" smtClean="0"/>
          </a:p>
          <a:p>
            <a:r>
              <a:rPr lang="en-US" dirty="0" smtClean="0"/>
              <a:t>Explain:</a:t>
            </a:r>
            <a:r>
              <a:rPr lang="en-US" baseline="0" dirty="0" smtClean="0"/>
              <a:t> how we will go through each steps in shorts</a:t>
            </a:r>
            <a:endParaRPr lang="en-US" dirty="0" smtClean="0"/>
          </a:p>
        </p:txBody>
      </p:sp>
    </p:spTree>
    <p:extLst>
      <p:ext uri="{BB962C8B-B14F-4D97-AF65-F5344CB8AC3E}">
        <p14:creationId xmlns:p14="http://schemas.microsoft.com/office/powerpoint/2010/main" val="4225921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21</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Explain(3 min)</a:t>
            </a:r>
          </a:p>
          <a:p>
            <a:pPr marL="228600" indent="-228600">
              <a:buAutoNum type="arabicParenR"/>
            </a:pPr>
            <a:r>
              <a:rPr lang="en-US" dirty="0" smtClean="0"/>
              <a:t>Talk about history</a:t>
            </a:r>
          </a:p>
          <a:p>
            <a:pPr marL="228600" indent="-228600">
              <a:buAutoNum type="arabicParenR"/>
            </a:pPr>
            <a:r>
              <a:rPr lang="en-US" dirty="0" smtClean="0"/>
              <a:t>Each of 3 curves</a:t>
            </a:r>
            <a:r>
              <a:rPr lang="en-US" baseline="0" dirty="0" smtClean="0"/>
              <a:t> and how it relates </a:t>
            </a:r>
          </a:p>
          <a:p>
            <a:pPr marL="228600" indent="-228600">
              <a:buAutoNum type="arabicParenR"/>
            </a:pPr>
            <a:r>
              <a:rPr lang="en-US" baseline="0" dirty="0" smtClean="0"/>
              <a:t>How shifting in 1 curve effect 3 curve.</a:t>
            </a:r>
            <a:endParaRPr lang="en-US" dirty="0" smtClean="0"/>
          </a:p>
          <a:p>
            <a:pPr marL="0" indent="0">
              <a:buNone/>
            </a:pPr>
            <a:endParaRPr lang="en-US" dirty="0" smtClean="0"/>
          </a:p>
          <a:p>
            <a:r>
              <a:rPr lang="en-US" sz="1200" kern="1200" dirty="0" smtClean="0">
                <a:solidFill>
                  <a:schemeClr val="tx1"/>
                </a:solidFill>
                <a:latin typeface="+mn-lt"/>
                <a:ea typeface="+mn-ea"/>
                <a:cs typeface="+mn-cs"/>
              </a:rPr>
              <a:t>Lets see what is ROC curve? We can get the TP, TN, FN, FP from confusion matrix as explained in previous section. ML models also gives us the probability of a sample being a positive or negative. This allows us to make the better decision.</a:t>
            </a:r>
          </a:p>
          <a:p>
            <a:r>
              <a:rPr lang="en-US" sz="1200" kern="1200" dirty="0" smtClean="0">
                <a:solidFill>
                  <a:schemeClr val="tx1"/>
                </a:solidFill>
                <a:latin typeface="+mn-lt"/>
                <a:ea typeface="+mn-ea"/>
                <a:cs typeface="+mn-cs"/>
              </a:rPr>
              <a:t>For ROC curve, we use</a:t>
            </a:r>
          </a:p>
          <a:p>
            <a:r>
              <a:rPr lang="en-US" sz="1200" b="1" kern="1200" dirty="0" smtClean="0">
                <a:solidFill>
                  <a:schemeClr val="tx1"/>
                </a:solidFill>
                <a:latin typeface="+mn-lt"/>
                <a:ea typeface="+mn-ea"/>
                <a:cs typeface="+mn-cs"/>
              </a:rPr>
              <a:t>TPR</a:t>
            </a:r>
            <a:r>
              <a:rPr lang="en-US" sz="1200" b="0" kern="1200" dirty="0" smtClean="0">
                <a:solidFill>
                  <a:schemeClr val="tx1"/>
                </a:solidFill>
                <a:latin typeface="+mn-lt"/>
                <a:ea typeface="+mn-ea"/>
                <a:cs typeface="+mn-cs"/>
              </a:rPr>
              <a:t> : True Positive Rate (aka Recall) = sensitivity </a:t>
            </a:r>
            <a:r>
              <a:rPr lang="en-US" sz="1200" b="0" kern="1200" dirty="0" err="1" smtClean="0">
                <a:solidFill>
                  <a:schemeClr val="tx1"/>
                </a:solidFill>
                <a:latin typeface="+mn-lt"/>
                <a:ea typeface="+mn-ea"/>
                <a:cs typeface="+mn-cs"/>
              </a:rPr>
              <a:t>i.e</a:t>
            </a:r>
            <a:r>
              <a:rPr lang="en-US" sz="1200" b="0" kern="1200" dirty="0" smtClean="0">
                <a:solidFill>
                  <a:schemeClr val="tx1"/>
                </a:solidFill>
                <a:latin typeface="+mn-lt"/>
                <a:ea typeface="+mn-ea"/>
                <a:cs typeface="+mn-cs"/>
              </a:rPr>
              <a:t> number of samples, model correctly classifies a positive sample as positive.</a:t>
            </a:r>
          </a:p>
          <a:p>
            <a:r>
              <a:rPr lang="en-US" sz="1200" b="1" kern="1200" dirty="0" smtClean="0">
                <a:solidFill>
                  <a:schemeClr val="tx1"/>
                </a:solidFill>
                <a:latin typeface="+mn-lt"/>
                <a:ea typeface="+mn-ea"/>
                <a:cs typeface="+mn-cs"/>
              </a:rPr>
              <a:t>FPR</a:t>
            </a:r>
            <a:r>
              <a:rPr lang="en-US" sz="1200" b="0" kern="1200" dirty="0" smtClean="0">
                <a:solidFill>
                  <a:schemeClr val="tx1"/>
                </a:solidFill>
                <a:latin typeface="+mn-lt"/>
                <a:ea typeface="+mn-ea"/>
                <a:cs typeface="+mn-cs"/>
              </a:rPr>
              <a:t> : False Positive Rate (aka 1- Specificity)  </a:t>
            </a:r>
            <a:r>
              <a:rPr lang="en-US" sz="1200" b="0" kern="1200" dirty="0" err="1" smtClean="0">
                <a:solidFill>
                  <a:schemeClr val="tx1"/>
                </a:solidFill>
                <a:latin typeface="+mn-lt"/>
                <a:ea typeface="+mn-ea"/>
                <a:cs typeface="+mn-cs"/>
              </a:rPr>
              <a:t>i.e</a:t>
            </a:r>
            <a:r>
              <a:rPr lang="en-US" sz="1200" b="0" kern="1200" dirty="0" smtClean="0">
                <a:solidFill>
                  <a:schemeClr val="tx1"/>
                </a:solidFill>
                <a:latin typeface="+mn-lt"/>
                <a:ea typeface="+mn-ea"/>
                <a:cs typeface="+mn-cs"/>
              </a:rPr>
              <a:t> number of samples, model incorrectly classifies a negative sample as positive.</a:t>
            </a:r>
          </a:p>
          <a:p>
            <a:r>
              <a:rPr lang="en-US" sz="1200" b="0" kern="1200" dirty="0" smtClean="0">
                <a:solidFill>
                  <a:schemeClr val="tx1"/>
                </a:solidFill>
                <a:latin typeface="+mn-lt"/>
                <a:ea typeface="+mn-ea"/>
                <a:cs typeface="+mn-cs"/>
              </a:rPr>
              <a:t>obviously, we would like to have higher TPR and lower FPR.</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23</a:t>
            </a:fld>
            <a:endParaRPr lang="en-US"/>
          </a:p>
        </p:txBody>
      </p:sp>
    </p:spTree>
    <p:extLst>
      <p:ext uri="{BB962C8B-B14F-4D97-AF65-F5344CB8AC3E}">
        <p14:creationId xmlns:p14="http://schemas.microsoft.com/office/powerpoint/2010/main" val="628499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Each of 3 curves</a:t>
            </a:r>
            <a:r>
              <a:rPr lang="en-US" baseline="0" dirty="0" smtClean="0"/>
              <a:t> and how it relates </a:t>
            </a:r>
          </a:p>
          <a:p>
            <a:pPr marL="228600" indent="-228600">
              <a:buAutoNum type="arabicParenR"/>
            </a:pPr>
            <a:r>
              <a:rPr lang="en-US" baseline="0" dirty="0" smtClean="0"/>
              <a:t>How shifting in 1 curve effect 3 curve</a:t>
            </a:r>
          </a:p>
          <a:p>
            <a:pPr marL="228600" indent="-228600">
              <a:buAutoNum type="arabicParenR"/>
            </a:pPr>
            <a:endParaRPr lang="en-US" dirty="0" smtClean="0"/>
          </a:p>
          <a:p>
            <a:pPr marL="228600" indent="-228600">
              <a:buAutoNum type="arabicParenR"/>
            </a:pPr>
            <a:endParaRPr lang="en-US" dirty="0" smtClean="0"/>
          </a:p>
          <a:p>
            <a:r>
              <a:rPr lang="en-US" sz="1200" kern="1200" dirty="0" smtClean="0">
                <a:solidFill>
                  <a:schemeClr val="tx1"/>
                </a:solidFill>
                <a:latin typeface="+mn-lt"/>
                <a:ea typeface="+mn-ea"/>
                <a:cs typeface="+mn-cs"/>
              </a:rPr>
              <a:t>For example, consider two predicted positive samples, one with 0.55 probability and other with 0.95 probability. These samples are considered positive because by default the threshold is 0.5. If we use the threshold of 0.6 then first sample will be negative and the second will be positive.</a:t>
            </a:r>
          </a:p>
          <a:p>
            <a:r>
              <a:rPr lang="en-US" sz="1200" kern="1200" dirty="0" smtClean="0">
                <a:solidFill>
                  <a:schemeClr val="tx1"/>
                </a:solidFill>
                <a:latin typeface="+mn-lt"/>
                <a:ea typeface="+mn-ea"/>
                <a:cs typeface="+mn-cs"/>
              </a:rPr>
              <a:t>In short, the values of TP, FP, TN, FN will change depending on the threshold.</a:t>
            </a:r>
          </a:p>
          <a:p>
            <a:r>
              <a:rPr lang="en-US" sz="1200" kern="1200" dirty="0" smtClean="0">
                <a:solidFill>
                  <a:schemeClr val="tx1"/>
                </a:solidFill>
                <a:latin typeface="+mn-lt"/>
                <a:ea typeface="+mn-ea"/>
                <a:cs typeface="+mn-cs"/>
              </a:rPr>
              <a:t>Thus we see that by adjusting the threshold, one can change the model's performance and for binary classification this adjustment is very often done. When we adjust the threshold, the value of TPR and FPR will also change, as they are function of TP, FP, TN, FN and when we plot TPR </a:t>
            </a:r>
            <a:r>
              <a:rPr lang="en-US" sz="1200" kern="1200" dirty="0" err="1" smtClean="0">
                <a:solidFill>
                  <a:schemeClr val="tx1"/>
                </a:solidFill>
                <a:latin typeface="+mn-lt"/>
                <a:ea typeface="+mn-ea"/>
                <a:cs typeface="+mn-cs"/>
              </a:rPr>
              <a:t>vs</a:t>
            </a:r>
            <a:r>
              <a:rPr lang="en-US" sz="1200" kern="1200" dirty="0" smtClean="0">
                <a:solidFill>
                  <a:schemeClr val="tx1"/>
                </a:solidFill>
                <a:latin typeface="+mn-lt"/>
                <a:ea typeface="+mn-ea"/>
                <a:cs typeface="+mn-cs"/>
              </a:rPr>
              <a:t> FPR for various </a:t>
            </a:r>
            <a:r>
              <a:rPr lang="en-US" sz="1200" kern="1200" dirty="0" err="1" smtClean="0">
                <a:solidFill>
                  <a:schemeClr val="tx1"/>
                </a:solidFill>
                <a:latin typeface="+mn-lt"/>
                <a:ea typeface="+mn-ea"/>
                <a:cs typeface="+mn-cs"/>
              </a:rPr>
              <a:t>threhold</a:t>
            </a:r>
            <a:r>
              <a:rPr lang="en-US" sz="1200" kern="1200" dirty="0" smtClean="0">
                <a:solidFill>
                  <a:schemeClr val="tx1"/>
                </a:solidFill>
                <a:latin typeface="+mn-lt"/>
                <a:ea typeface="+mn-ea"/>
                <a:cs typeface="+mn-cs"/>
              </a:rPr>
              <a:t>, we get the ROC curve.</a:t>
            </a:r>
          </a:p>
          <a:p>
            <a:r>
              <a:rPr lang="en-US" sz="1200" kern="1200" dirty="0" smtClean="0">
                <a:solidFill>
                  <a:schemeClr val="tx1"/>
                </a:solidFill>
                <a:latin typeface="+mn-lt"/>
                <a:ea typeface="+mn-ea"/>
                <a:cs typeface="+mn-cs"/>
              </a:rPr>
              <a:t>For a model to have best performance, we would like to have model rank a randomly chosen positive sample higher than a randomly chosen negative samples and this is what we call Area Under the Curve (AUC) metric.</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24</a:t>
            </a:fld>
            <a:endParaRPr lang="en-US"/>
          </a:p>
        </p:txBody>
      </p:sp>
    </p:spTree>
    <p:extLst>
      <p:ext uri="{BB962C8B-B14F-4D97-AF65-F5344CB8AC3E}">
        <p14:creationId xmlns:p14="http://schemas.microsoft.com/office/powerpoint/2010/main" val="1326925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Time: 3min for 2 slides</a:t>
            </a:r>
          </a:p>
          <a:p>
            <a:pPr marL="228600" indent="-228600">
              <a:buAutoNum type="arabicParenR"/>
            </a:pPr>
            <a:endParaRPr lang="en-US" dirty="0" smtClean="0"/>
          </a:p>
          <a:p>
            <a:pPr marL="228600" indent="-228600">
              <a:buAutoNum type="arabicParenR"/>
            </a:pPr>
            <a:r>
              <a:rPr lang="en-US" dirty="0" smtClean="0"/>
              <a:t>Why</a:t>
            </a:r>
            <a:r>
              <a:rPr lang="en-US" baseline="0" dirty="0" smtClean="0"/>
              <a:t> PR is better than ROC for certain data</a:t>
            </a:r>
          </a:p>
          <a:p>
            <a:pPr marL="228600" indent="-228600">
              <a:buAutoNum type="arabicParenR"/>
            </a:pPr>
            <a:r>
              <a:rPr lang="en-US" baseline="0" dirty="0" smtClean="0"/>
              <a:t>Explain the difference from ROC and definition of PR curve.</a:t>
            </a:r>
          </a:p>
          <a:p>
            <a:pPr marL="228600" indent="-228600">
              <a:buAutoNum type="arabicParenR"/>
            </a:pPr>
            <a:r>
              <a:rPr lang="en-US" baseline="0" dirty="0" smtClean="0"/>
              <a:t>Examples like documents retrieval and others more details in notebooks</a:t>
            </a:r>
          </a:p>
          <a:p>
            <a:pPr marL="228600" indent="-228600">
              <a:buAutoNum type="arabicParenR"/>
            </a:pPr>
            <a:endParaRPr lang="en-US" baseline="0" dirty="0" smtClean="0"/>
          </a:p>
          <a:p>
            <a:r>
              <a:rPr lang="en-US" sz="1200" kern="1200" dirty="0" smtClean="0">
                <a:solidFill>
                  <a:schemeClr val="tx1"/>
                </a:solidFill>
                <a:latin typeface="+mn-lt"/>
                <a:ea typeface="+mn-ea"/>
                <a:cs typeface="+mn-cs"/>
              </a:rPr>
              <a:t>We have a good measure for measuring model performance using ROC curve. However, when we have the class imbalances, ROC curve doesn't perform good. To understand that see the equation for TPR and FPR and in the case of class imbalances, the number of positive samples are quite few and the number of FN relative to TP is quite more and hence if there is any change in TP or FP, that will be very small compare to TN and FN and hence even if I get get improvement ROC curve won't be able to capture it.</a:t>
            </a:r>
          </a:p>
          <a:p>
            <a:r>
              <a:rPr lang="en-US" sz="1200" kern="1200" dirty="0" smtClean="0">
                <a:solidFill>
                  <a:schemeClr val="tx1"/>
                </a:solidFill>
                <a:latin typeface="+mn-lt"/>
                <a:ea typeface="+mn-ea"/>
                <a:cs typeface="+mn-cs"/>
              </a:rPr>
              <a:t>Hence we use another metrics which is </a:t>
            </a:r>
            <a:r>
              <a:rPr lang="en-US" sz="1200" b="1" kern="1200" dirty="0" smtClean="0">
                <a:solidFill>
                  <a:schemeClr val="tx1"/>
                </a:solidFill>
                <a:latin typeface="+mn-lt"/>
                <a:ea typeface="+mn-ea"/>
                <a:cs typeface="+mn-cs"/>
              </a:rPr>
              <a:t>precision</a:t>
            </a:r>
            <a:r>
              <a:rPr lang="en-US" sz="1200" b="0" kern="1200" dirty="0" smtClean="0">
                <a:solidFill>
                  <a:schemeClr val="tx1"/>
                </a:solidFill>
                <a:latin typeface="+mn-lt"/>
                <a:ea typeface="+mn-ea"/>
                <a:cs typeface="+mn-cs"/>
              </a:rPr>
              <a:t> and is defined as </a:t>
            </a:r>
            <a:r>
              <a:rPr lang="en-US" sz="1200" b="1" kern="1200" dirty="0" smtClean="0">
                <a:solidFill>
                  <a:schemeClr val="tx1"/>
                </a:solidFill>
                <a:latin typeface="+mn-lt"/>
                <a:ea typeface="+mn-ea"/>
                <a:cs typeface="+mn-cs"/>
              </a:rPr>
              <a:t>TP/(TP+FP)</a:t>
            </a:r>
            <a:r>
              <a:rPr lang="en-US" sz="1200" b="0" kern="1200" dirty="0" smtClean="0">
                <a:solidFill>
                  <a:schemeClr val="tx1"/>
                </a:solidFill>
                <a:latin typeface="+mn-lt"/>
                <a:ea typeface="+mn-ea"/>
                <a:cs typeface="+mn-cs"/>
              </a:rPr>
              <a:t>. We note that since it is the odd ratio of TP and FP both of them are sensitive to changes in positive </a:t>
            </a:r>
            <a:r>
              <a:rPr lang="en-US" sz="1200" b="0" kern="1200" dirty="0" err="1" smtClean="0">
                <a:solidFill>
                  <a:schemeClr val="tx1"/>
                </a:solidFill>
                <a:latin typeface="+mn-lt"/>
                <a:ea typeface="+mn-ea"/>
                <a:cs typeface="+mn-cs"/>
              </a:rPr>
              <a:t>samples.This</a:t>
            </a:r>
            <a:r>
              <a:rPr lang="en-US" sz="1200" b="0" kern="1200" dirty="0" smtClean="0">
                <a:solidFill>
                  <a:schemeClr val="tx1"/>
                </a:solidFill>
                <a:latin typeface="+mn-lt"/>
                <a:ea typeface="+mn-ea"/>
                <a:cs typeface="+mn-cs"/>
              </a:rPr>
              <a:t> matrix is very useful for measuring the performance in case of class imbalance.</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25</a:t>
            </a:fld>
            <a:endParaRPr lang="en-US"/>
          </a:p>
        </p:txBody>
      </p:sp>
    </p:spTree>
    <p:extLst>
      <p:ext uri="{BB962C8B-B14F-4D97-AF65-F5344CB8AC3E}">
        <p14:creationId xmlns:p14="http://schemas.microsoft.com/office/powerpoint/2010/main" val="628499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8915400" y="2778125"/>
            <a:ext cx="24688800" cy="1388903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17593519"/>
            <a:ext cx="5486400" cy="16667544"/>
          </a:xfrm>
          <a:prstGeom prst="rect">
            <a:avLst/>
          </a:prstGeom>
        </p:spPr>
        <p:txBody>
          <a:bodyPr lIns="91425" tIns="91425" rIns="91425" bIns="91425" anchor="t" anchorCtr="0">
            <a:noAutofit/>
          </a:bodyPr>
          <a:lstStyle/>
          <a:p>
            <a:pPr lvl="0" rtl="0">
              <a:spcBef>
                <a:spcPts val="0"/>
              </a:spcBef>
              <a:buNone/>
            </a:pPr>
            <a:r>
              <a:rPr lang="en-US" dirty="0" smtClean="0"/>
              <a:t>4</a:t>
            </a:r>
            <a:r>
              <a:rPr lang="en-US" baseline="0" dirty="0" smtClean="0"/>
              <a:t> Slides time:3-4 </a:t>
            </a:r>
            <a:r>
              <a:rPr lang="en-US" baseline="0" dirty="0" err="1" smtClean="0"/>
              <a:t>mins</a:t>
            </a:r>
            <a:endParaRPr dirty="0"/>
          </a:p>
        </p:txBody>
      </p:sp>
    </p:spTree>
    <p:extLst>
      <p:ext uri="{BB962C8B-B14F-4D97-AF65-F5344CB8AC3E}">
        <p14:creationId xmlns:p14="http://schemas.microsoft.com/office/powerpoint/2010/main" val="464583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dirty="0" smtClean="0"/>
              <a:t>An Example of plot</a:t>
            </a:r>
          </a:p>
          <a:p>
            <a:pPr marL="228600" indent="-228600">
              <a:buAutoNum type="arabicParenR"/>
            </a:pPr>
            <a:r>
              <a:rPr lang="en-US" baseline="0" dirty="0" smtClean="0"/>
              <a:t>Inverse relationship between p and r</a:t>
            </a:r>
          </a:p>
          <a:p>
            <a:pPr marL="228600" indent="-228600">
              <a:buAutoNum type="arabicParenR"/>
            </a:pPr>
            <a:r>
              <a:rPr lang="en-US" baseline="0" dirty="0" smtClean="0"/>
              <a:t>So there must be some middle point for best</a:t>
            </a:r>
          </a:p>
          <a:p>
            <a:pPr marL="228600" indent="-228600">
              <a:buAutoNum type="arabicParenR"/>
            </a:pPr>
            <a:endParaRPr lang="en-US" baseline="0" dirty="0" smtClean="0"/>
          </a:p>
          <a:p>
            <a:pPr marL="228600" indent="-228600">
              <a:buAutoNum type="arabicParenR"/>
            </a:pPr>
            <a:endParaRPr lang="en-US" dirty="0" smtClean="0"/>
          </a:p>
        </p:txBody>
      </p:sp>
      <p:sp>
        <p:nvSpPr>
          <p:cNvPr id="4" name="Slide Number Placeholder 3"/>
          <p:cNvSpPr>
            <a:spLocks noGrp="1"/>
          </p:cNvSpPr>
          <p:nvPr>
            <p:ph type="sldNum" sz="quarter" idx="10"/>
          </p:nvPr>
        </p:nvSpPr>
        <p:spPr/>
        <p:txBody>
          <a:bodyPr/>
          <a:lstStyle/>
          <a:p>
            <a:fld id="{0A7CA97A-0638-E840-8C03-5D0B62C621A0}" type="slidenum">
              <a:rPr lang="en-US" smtClean="0"/>
              <a:t>26</a:t>
            </a:fld>
            <a:endParaRPr lang="en-US"/>
          </a:p>
        </p:txBody>
      </p:sp>
    </p:spTree>
    <p:extLst>
      <p:ext uri="{BB962C8B-B14F-4D97-AF65-F5344CB8AC3E}">
        <p14:creationId xmlns:p14="http://schemas.microsoft.com/office/powerpoint/2010/main" val="96915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27</a:t>
            </a:fld>
            <a:endParaRPr lang="en-US"/>
          </a:p>
        </p:txBody>
      </p:sp>
    </p:spTree>
    <p:extLst>
      <p:ext uri="{BB962C8B-B14F-4D97-AF65-F5344CB8AC3E}">
        <p14:creationId xmlns:p14="http://schemas.microsoft.com/office/powerpoint/2010/main" val="3221061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a:t>
            </a:r>
            <a:r>
              <a:rPr lang="en-US" baseline="0" dirty="0" smtClean="0"/>
              <a:t> Idea:</a:t>
            </a:r>
          </a:p>
          <a:p>
            <a:endParaRPr lang="en-US" baseline="0" dirty="0" smtClean="0"/>
          </a:p>
          <a:p>
            <a:r>
              <a:rPr lang="en-US" baseline="0" dirty="0" smtClean="0"/>
              <a:t>Precision </a:t>
            </a:r>
            <a:r>
              <a:rPr lang="en-US" baseline="0" dirty="0" err="1" smtClean="0"/>
              <a:t>vs</a:t>
            </a:r>
            <a:r>
              <a:rPr lang="en-US" baseline="0" dirty="0" smtClean="0"/>
              <a:t> Recall which to choose based on threshold?</a:t>
            </a:r>
          </a:p>
          <a:p>
            <a:r>
              <a:rPr lang="en-US" baseline="0" dirty="0" smtClean="0"/>
              <a:t>Answer: depends on use case or application</a:t>
            </a:r>
          </a:p>
          <a:p>
            <a:r>
              <a:rPr lang="en-US" baseline="0" dirty="0" smtClean="0"/>
              <a:t>Why Recall better in our application</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28</a:t>
            </a:fld>
            <a:endParaRPr lang="en-US"/>
          </a:p>
        </p:txBody>
      </p:sp>
    </p:spTree>
    <p:extLst>
      <p:ext uri="{BB962C8B-B14F-4D97-AF65-F5344CB8AC3E}">
        <p14:creationId xmlns:p14="http://schemas.microsoft.com/office/powerpoint/2010/main" val="4183657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8915400" y="2778125"/>
            <a:ext cx="24688800" cy="1388903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17593519"/>
            <a:ext cx="5486400" cy="16667544"/>
          </a:xfrm>
          <a:prstGeom prst="rect">
            <a:avLst/>
          </a:prstGeom>
        </p:spPr>
        <p:txBody>
          <a:bodyPr lIns="91425" tIns="91425" rIns="91425" bIns="91425" anchor="t" anchorCtr="0">
            <a:noAutofit/>
          </a:bodyPr>
          <a:lstStyle/>
          <a:p>
            <a:pPr lvl="0" rtl="0">
              <a:spcBef>
                <a:spcPts val="0"/>
              </a:spcBef>
              <a:buNone/>
            </a:pPr>
            <a:r>
              <a:rPr lang="en-US" dirty="0" smtClean="0"/>
              <a:t>Explain:</a:t>
            </a:r>
            <a:r>
              <a:rPr lang="en-US" baseline="0" dirty="0" smtClean="0"/>
              <a:t> now we know how to measure our models’ performance lets go on and see how we plan to train our model.</a:t>
            </a:r>
            <a:endParaRPr dirty="0"/>
          </a:p>
        </p:txBody>
      </p:sp>
    </p:spTree>
    <p:extLst>
      <p:ext uri="{BB962C8B-B14F-4D97-AF65-F5344CB8AC3E}">
        <p14:creationId xmlns:p14="http://schemas.microsoft.com/office/powerpoint/2010/main" val="1413247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7388"/>
            <a:ext cx="6092825" cy="3427412"/>
          </a:xfrm>
        </p:spPr>
      </p:sp>
      <p:sp>
        <p:nvSpPr>
          <p:cNvPr id="3" name="Notes Placeholder 2"/>
          <p:cNvSpPr>
            <a:spLocks noGrp="1"/>
          </p:cNvSpPr>
          <p:nvPr>
            <p:ph type="body" idx="1"/>
          </p:nvPr>
        </p:nvSpPr>
        <p:spPr/>
        <p:txBody>
          <a:bodyPr/>
          <a:lstStyle/>
          <a:p>
            <a:r>
              <a:rPr lang="en-US" dirty="0" smtClean="0"/>
              <a:t>Time (5-10 min)</a:t>
            </a:r>
          </a:p>
          <a:p>
            <a:endParaRPr lang="en-US" dirty="0" smtClean="0"/>
          </a:p>
          <a:p>
            <a:r>
              <a:rPr lang="en-US" dirty="0" smtClean="0"/>
              <a:t>TBD</a:t>
            </a:r>
          </a:p>
          <a:p>
            <a:r>
              <a:rPr lang="en-US" dirty="0" smtClean="0"/>
              <a:t>Create 1 more flow chart for iterative model training rectangle.</a:t>
            </a:r>
          </a:p>
        </p:txBody>
      </p:sp>
    </p:spTree>
    <p:extLst>
      <p:ext uri="{BB962C8B-B14F-4D97-AF65-F5344CB8AC3E}">
        <p14:creationId xmlns:p14="http://schemas.microsoft.com/office/powerpoint/2010/main" val="4225921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a:t>
            </a:r>
            <a:r>
              <a:rPr lang="en-US" baseline="0" dirty="0" smtClean="0"/>
              <a:t> </a:t>
            </a:r>
          </a:p>
          <a:p>
            <a:r>
              <a:rPr lang="en-US" baseline="0" dirty="0" smtClean="0"/>
              <a:t>Expand this slides to 3 more slides</a:t>
            </a:r>
          </a:p>
          <a:p>
            <a:endParaRPr lang="en-US" baseline="0" dirty="0" smtClean="0"/>
          </a:p>
          <a:p>
            <a:r>
              <a:rPr lang="en-US" baseline="0" dirty="0" smtClean="0"/>
              <a:t>Explain(5-10min)</a:t>
            </a:r>
          </a:p>
        </p:txBody>
      </p:sp>
      <p:sp>
        <p:nvSpPr>
          <p:cNvPr id="4" name="Slide Number Placeholder 3"/>
          <p:cNvSpPr>
            <a:spLocks noGrp="1"/>
          </p:cNvSpPr>
          <p:nvPr>
            <p:ph type="sldNum" sz="quarter" idx="10"/>
          </p:nvPr>
        </p:nvSpPr>
        <p:spPr/>
        <p:txBody>
          <a:bodyPr/>
          <a:lstStyle/>
          <a:p>
            <a:fld id="{0A7CA97A-0638-E840-8C03-5D0B62C621A0}" type="slidenum">
              <a:rPr lang="en-US" smtClean="0"/>
              <a:t>33</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A7CA97A-0638-E840-8C03-5D0B62C621A0}" type="slidenum">
              <a:rPr lang="en-US" smtClean="0"/>
              <a:t>34</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give more weights to minority samples at the time of evaluation.</a:t>
            </a:r>
          </a:p>
          <a:p>
            <a:endParaRPr lang="en-US" baseline="0" dirty="0" smtClean="0"/>
          </a:p>
          <a:p>
            <a:r>
              <a:rPr lang="en-US" baseline="0" dirty="0" smtClean="0"/>
              <a:t>Recall from </a:t>
            </a:r>
            <a:r>
              <a:rPr lang="en-US" baseline="0" dirty="0" err="1" smtClean="0"/>
              <a:t>XGBoost</a:t>
            </a:r>
            <a:r>
              <a:rPr lang="en-US" baseline="0" dirty="0" smtClean="0"/>
              <a:t> that When we split the tree’s node at each iterations, for calculating entropy of the split.</a:t>
            </a:r>
          </a:p>
          <a:p>
            <a:endParaRPr lang="en-US" baseline="0" dirty="0" smtClean="0"/>
          </a:p>
          <a:p>
            <a:endParaRPr lang="en-US" baseline="0" dirty="0" smtClean="0"/>
          </a:p>
          <a:p>
            <a:r>
              <a:rPr lang="en-US" baseline="0" dirty="0" smtClean="0"/>
              <a:t>In this case, we give more weights to the minority samples</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35</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recall is important for our case, </a:t>
            </a:r>
          </a:p>
          <a:p>
            <a:r>
              <a:rPr lang="en-US" baseline="0" dirty="0" smtClean="0"/>
              <a:t>Curves at the top for varying weights gives us recall for various weights. </a:t>
            </a:r>
          </a:p>
          <a:p>
            <a:r>
              <a:rPr lang="en-US" baseline="0" dirty="0" smtClean="0"/>
              <a:t>Various </a:t>
            </a:r>
            <a:r>
              <a:rPr lang="en-US" baseline="0" dirty="0" err="1" smtClean="0"/>
              <a:t>threadhold</a:t>
            </a:r>
            <a:r>
              <a:rPr lang="en-US" baseline="0" dirty="0" smtClean="0"/>
              <a:t> is on x-axis and recall is on y axis.</a:t>
            </a:r>
          </a:p>
          <a:p>
            <a:endParaRPr lang="en-US" baseline="0" dirty="0" smtClean="0"/>
          </a:p>
          <a:p>
            <a:r>
              <a:rPr lang="en-US" baseline="0" dirty="0" smtClean="0"/>
              <a:t>First we choose the right threshold to balance recall and precision and then chose the best weights. </a:t>
            </a:r>
          </a:p>
          <a:p>
            <a:r>
              <a:rPr lang="en-US" baseline="0" dirty="0" smtClean="0"/>
              <a:t>Note: higher weight doesn’t necessarily means better</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36</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Similar</a:t>
            </a:r>
            <a:r>
              <a:rPr lang="en-US" baseline="0" dirty="0" smtClean="0"/>
              <a:t> to weighted samples but just replicate (minority) or remove(majority) the samples </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37</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sz="1200" dirty="0"/>
              <a:t>The IBM </a:t>
            </a:r>
            <a:r>
              <a:rPr lang="en-US" sz="1200" dirty="0" smtClean="0"/>
              <a:t>Watson Studio</a:t>
            </a:r>
            <a:r>
              <a:rPr lang="en-US" sz="1200" baseline="0" dirty="0" smtClean="0"/>
              <a:t> </a:t>
            </a:r>
            <a:r>
              <a:rPr lang="en-US" sz="1200" dirty="0" smtClean="0"/>
              <a:t>Data </a:t>
            </a:r>
            <a:r>
              <a:rPr lang="en-US" sz="1200" dirty="0"/>
              <a:t>Science Experience is an environment that brings together everything that a Data Scientist needs. It includes the most popular Open Source tools and IBM unique value-add functionalities with community and social features, integrated as a first class citizen to make Data Scientists more successful.</a:t>
            </a:r>
          </a:p>
          <a:p>
            <a:endParaRPr lang="en-US" sz="1200" dirty="0"/>
          </a:p>
          <a:p>
            <a:r>
              <a:rPr lang="en-US" sz="1200" dirty="0"/>
              <a:t>The URL for DSX is datascience.ibm.com</a:t>
            </a:r>
          </a:p>
          <a:p>
            <a:endParaRPr lang="en-US" sz="1200" dirty="0"/>
          </a:p>
          <a:p>
            <a:r>
              <a:rPr lang="en-US" sz="1200" dirty="0"/>
              <a:t>We believe that a winning platform for data science needs to</a:t>
            </a:r>
            <a:r>
              <a:rPr lang="en-US" sz="1200" baseline="0" dirty="0"/>
              <a:t> integrate with both open source and value-add tooling. We also plan on integrating popular tools from strategic partners so that we can better serve the needs of our clients and better fit into their tooling preferences and underlying infrastructure. The goal is to have all of the tools that a Data Scientist needs in one place, thereby making it easier for data science teams to learn, create, and collaborate.</a:t>
            </a:r>
          </a:p>
        </p:txBody>
      </p:sp>
      <p:sp>
        <p:nvSpPr>
          <p:cNvPr id="5" name="Slide Number Placeholder 4"/>
          <p:cNvSpPr>
            <a:spLocks noGrp="1"/>
          </p:cNvSpPr>
          <p:nvPr>
            <p:ph type="sldNum" sz="quarter" idx="11"/>
          </p:nvPr>
        </p:nvSpPr>
        <p:spPr>
          <a:xfrm>
            <a:off x="3884613" y="8685215"/>
            <a:ext cx="2971800" cy="457199"/>
          </a:xfrm>
          <a:prstGeom prst="rect">
            <a:avLst/>
          </a:prstGeom>
        </p:spPr>
        <p:txBody>
          <a:bodyPr/>
          <a:lstStyle/>
          <a:p>
            <a:pPr>
              <a:defRPr/>
            </a:pPr>
            <a:fld id="{040B581C-626E-294F-B722-58DBE953966B}" type="slidenum">
              <a:rPr lang="en-US" smtClean="0"/>
              <a:pPr>
                <a:defRPr/>
              </a:pPr>
              <a:t>7</a:t>
            </a:fld>
            <a:endParaRPr lang="en-US"/>
          </a:p>
        </p:txBody>
      </p:sp>
    </p:spTree>
    <p:extLst>
      <p:ext uri="{BB962C8B-B14F-4D97-AF65-F5344CB8AC3E}">
        <p14:creationId xmlns:p14="http://schemas.microsoft.com/office/powerpoint/2010/main" val="3994917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a:t>
            </a:r>
            <a:r>
              <a:rPr lang="en-US" baseline="0" dirty="0" smtClean="0"/>
              <a:t> 3 slides == 3 min</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38</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6525" y="688055"/>
            <a:ext cx="1504950" cy="3427390"/>
          </a:xfrm>
        </p:spPr>
      </p:sp>
      <p:sp>
        <p:nvSpPr>
          <p:cNvPr id="3" name="Notes Placeholder 2"/>
          <p:cNvSpPr>
            <a:spLocks noGrp="1"/>
          </p:cNvSpPr>
          <p:nvPr>
            <p:ph type="body" idx="1"/>
          </p:nvPr>
        </p:nvSpPr>
        <p:spPr/>
        <p:txBody>
          <a:bodyPr/>
          <a:lstStyle/>
          <a:p>
            <a:r>
              <a:rPr lang="en-US" dirty="0" smtClean="0"/>
              <a:t>SMOTE:</a:t>
            </a:r>
          </a:p>
          <a:p>
            <a:r>
              <a:rPr lang="en-US" dirty="0" smtClean="0"/>
              <a:t>Lets see this in the dataset with</a:t>
            </a:r>
            <a:r>
              <a:rPr lang="en-US" baseline="0" dirty="0" smtClean="0"/>
              <a:t> two dimensions</a:t>
            </a:r>
          </a:p>
          <a:p>
            <a:endParaRPr lang="en-US" dirty="0" smtClean="0"/>
          </a:p>
          <a:p>
            <a:r>
              <a:rPr lang="en-US" dirty="0" smtClean="0"/>
              <a:t>We</a:t>
            </a:r>
            <a:r>
              <a:rPr lang="en-US" baseline="0" dirty="0" smtClean="0"/>
              <a:t> interpolate the minority samples*big red circles) so that to produce small red circles as new synthetic samples.</a:t>
            </a:r>
          </a:p>
          <a:p>
            <a:endParaRPr lang="en-US" baseline="0" dirty="0" smtClean="0"/>
          </a:p>
          <a:p>
            <a:r>
              <a:rPr lang="en-US" baseline="0" dirty="0" smtClean="0"/>
              <a:t>The number of new samples between two samples is controlled by ‘</a:t>
            </a:r>
            <a:r>
              <a:rPr lang="en-US" baseline="0" dirty="0" err="1" smtClean="0"/>
              <a:t>dup_size</a:t>
            </a:r>
            <a:r>
              <a:rPr lang="en-US" baseline="0" dirty="0" smtClean="0"/>
              <a:t>’ parameter.</a:t>
            </a:r>
            <a:endParaRPr lang="en-US" dirty="0" smtClean="0"/>
          </a:p>
        </p:txBody>
      </p:sp>
    </p:spTree>
    <p:extLst>
      <p:ext uri="{BB962C8B-B14F-4D97-AF65-F5344CB8AC3E}">
        <p14:creationId xmlns:p14="http://schemas.microsoft.com/office/powerpoint/2010/main" val="4225921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-Nearest neighbor minority</a:t>
            </a:r>
            <a:r>
              <a:rPr lang="en-US" baseline="0" dirty="0" smtClean="0"/>
              <a:t> samples synthesis.</a:t>
            </a:r>
          </a:p>
        </p:txBody>
      </p:sp>
      <p:sp>
        <p:nvSpPr>
          <p:cNvPr id="4" name="Slide Number Placeholder 3"/>
          <p:cNvSpPr>
            <a:spLocks noGrp="1"/>
          </p:cNvSpPr>
          <p:nvPr>
            <p:ph type="sldNum" sz="quarter" idx="10"/>
          </p:nvPr>
        </p:nvSpPr>
        <p:spPr/>
        <p:txBody>
          <a:bodyPr/>
          <a:lstStyle/>
          <a:p>
            <a:fld id="{0A7CA97A-0638-E840-8C03-5D0B62C621A0}" type="slidenum">
              <a:rPr lang="en-US" smtClean="0"/>
              <a:t>40</a:t>
            </a:fld>
            <a:endParaRPr lang="en-US"/>
          </a:p>
        </p:txBody>
      </p:sp>
    </p:spTree>
    <p:extLst>
      <p:ext uri="{BB962C8B-B14F-4D97-AF65-F5344CB8AC3E}">
        <p14:creationId xmlns:p14="http://schemas.microsoft.com/office/powerpoint/2010/main" val="1548517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8915400" y="2778125"/>
            <a:ext cx="24688800" cy="1388903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17593519"/>
            <a:ext cx="5486400" cy="16667544"/>
          </a:xfrm>
          <a:prstGeom prst="rect">
            <a:avLst/>
          </a:prstGeom>
        </p:spPr>
        <p:txBody>
          <a:bodyPr lIns="91425" tIns="91425" rIns="91425" bIns="91425" anchor="t" anchorCtr="0">
            <a:noAutofit/>
          </a:bodyPr>
          <a:lstStyle/>
          <a:p>
            <a:pPr lvl="0" rtl="0">
              <a:spcBef>
                <a:spcPts val="0"/>
              </a:spcBef>
              <a:buNone/>
            </a:pPr>
            <a:r>
              <a:rPr lang="en-US" dirty="0" smtClean="0"/>
              <a:t>NOTE:</a:t>
            </a:r>
            <a:r>
              <a:rPr lang="en-US" baseline="0" dirty="0" smtClean="0"/>
              <a:t> </a:t>
            </a:r>
          </a:p>
          <a:p>
            <a:pPr lvl="0" rtl="0">
              <a:spcBef>
                <a:spcPts val="0"/>
              </a:spcBef>
              <a:buNone/>
            </a:pPr>
            <a:r>
              <a:rPr lang="en-US" baseline="0" dirty="0" smtClean="0"/>
              <a:t>At this time 25 </a:t>
            </a:r>
            <a:r>
              <a:rPr lang="en-US" baseline="0" dirty="0" err="1" smtClean="0"/>
              <a:t>mins</a:t>
            </a:r>
            <a:r>
              <a:rPr lang="en-US" baseline="0" dirty="0" smtClean="0"/>
              <a:t> should have passed</a:t>
            </a:r>
          </a:p>
          <a:p>
            <a:pPr lvl="0" rtl="0">
              <a:spcBef>
                <a:spcPts val="0"/>
              </a:spcBef>
              <a:buNone/>
            </a:pPr>
            <a:endParaRPr lang="en-US" baseline="0" dirty="0" smtClean="0"/>
          </a:p>
          <a:p>
            <a:pPr lvl="0" rtl="0">
              <a:spcBef>
                <a:spcPts val="0"/>
              </a:spcBef>
              <a:buNone/>
            </a:pPr>
            <a:r>
              <a:rPr lang="en-US" dirty="0" smtClean="0"/>
              <a:t>Next section</a:t>
            </a:r>
            <a:r>
              <a:rPr lang="en-US" baseline="0" dirty="0" smtClean="0"/>
              <a:t> 50 </a:t>
            </a:r>
            <a:r>
              <a:rPr lang="en-US" baseline="0" dirty="0" err="1" smtClean="0"/>
              <a:t>mins</a:t>
            </a:r>
            <a:endParaRPr dirty="0"/>
          </a:p>
        </p:txBody>
      </p:sp>
    </p:spTree>
    <p:extLst>
      <p:ext uri="{BB962C8B-B14F-4D97-AF65-F5344CB8AC3E}">
        <p14:creationId xmlns:p14="http://schemas.microsoft.com/office/powerpoint/2010/main" val="4645835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r>
              <a:rPr lang="en-US" dirty="0" smtClean="0"/>
              <a:t>Use </a:t>
            </a:r>
            <a:r>
              <a:rPr lang="en-US" dirty="0" smtClean="0"/>
              <a:t>IBM Watson for illustration</a:t>
            </a:r>
          </a:p>
          <a:p>
            <a:r>
              <a:rPr lang="en-US" dirty="0" smtClean="0"/>
              <a:t>If internet is bad use, Anaconda </a:t>
            </a:r>
            <a:r>
              <a:rPr lang="en-US" dirty="0" err="1" smtClean="0"/>
              <a:t>Jupyter</a:t>
            </a:r>
            <a:r>
              <a:rPr lang="en-US" dirty="0" smtClean="0"/>
              <a:t> lab</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42</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Finish in 50 </a:t>
            </a:r>
            <a:r>
              <a:rPr lang="en-US" dirty="0" err="1" smtClean="0"/>
              <a:t>mins</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43</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 10 min</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44</a:t>
            </a:fld>
            <a:endParaRPr lang="en-US"/>
          </a:p>
        </p:txBody>
      </p:sp>
    </p:spTree>
    <p:extLst>
      <p:ext uri="{BB962C8B-B14F-4D97-AF65-F5344CB8AC3E}">
        <p14:creationId xmlns:p14="http://schemas.microsoft.com/office/powerpoint/2010/main" val="26199200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a:t>
            </a:r>
          </a:p>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45</a:t>
            </a:fld>
            <a:endParaRPr lang="en-US"/>
          </a:p>
        </p:txBody>
      </p:sp>
    </p:spTree>
    <p:extLst>
      <p:ext uri="{BB962C8B-B14F-4D97-AF65-F5344CB8AC3E}">
        <p14:creationId xmlns:p14="http://schemas.microsoft.com/office/powerpoint/2010/main" val="844964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sz="1200" dirty="0"/>
              <a:t>IBM </a:t>
            </a:r>
            <a:r>
              <a:rPr lang="en-US" sz="1200" dirty="0" smtClean="0"/>
              <a:t>Watson</a:t>
            </a:r>
            <a:r>
              <a:rPr lang="en-US" sz="1200" baseline="0" dirty="0" smtClean="0"/>
              <a:t> Studios </a:t>
            </a:r>
            <a:r>
              <a:rPr lang="en-US" sz="1200" dirty="0" smtClean="0"/>
              <a:t>Data </a:t>
            </a:r>
            <a:r>
              <a:rPr lang="en-US" sz="1200" dirty="0"/>
              <a:t>Science Experience has been developed based on interviews with hundreds of Data Scientists and the feedback of thousands of users. </a:t>
            </a:r>
          </a:p>
          <a:p>
            <a:r>
              <a:rPr lang="en-US" sz="1200" dirty="0"/>
              <a:t>Watch this design video at </a:t>
            </a:r>
            <a:r>
              <a:rPr lang="en-US" sz="1200" b="1" dirty="0">
                <a:solidFill>
                  <a:schemeClr val="tx1"/>
                </a:solidFill>
                <a:hlinkClick r:id="rId3"/>
              </a:rPr>
              <a:t>https://www.youtube.com/watch?v=1HjzkLRdP5k</a:t>
            </a:r>
            <a:r>
              <a:rPr lang="en-US" sz="1200" b="1" dirty="0">
                <a:solidFill>
                  <a:schemeClr val="tx1"/>
                </a:solidFill>
              </a:rPr>
              <a:t> </a:t>
            </a:r>
            <a:r>
              <a:rPr lang="en-US" sz="1200" dirty="0"/>
              <a:t>to learn more about how</a:t>
            </a:r>
            <a:r>
              <a:rPr lang="en-US" sz="1200" baseline="0" dirty="0"/>
              <a:t> and why we created the Data Science Experience. </a:t>
            </a:r>
            <a:endParaRPr lang="en-US" sz="1200" dirty="0"/>
          </a:p>
        </p:txBody>
      </p:sp>
      <p:sp>
        <p:nvSpPr>
          <p:cNvPr id="5" name="Slide Number Placeholder 4"/>
          <p:cNvSpPr>
            <a:spLocks noGrp="1"/>
          </p:cNvSpPr>
          <p:nvPr>
            <p:ph type="sldNum" sz="quarter" idx="11"/>
          </p:nvPr>
        </p:nvSpPr>
        <p:spPr>
          <a:xfrm>
            <a:off x="3884613" y="8685215"/>
            <a:ext cx="2971800" cy="457199"/>
          </a:xfrm>
          <a:prstGeom prst="rect">
            <a:avLst/>
          </a:prstGeom>
        </p:spPr>
        <p:txBody>
          <a:bodyPr/>
          <a:lstStyle/>
          <a:p>
            <a:pPr>
              <a:defRPr/>
            </a:pPr>
            <a:fld id="{040B581C-626E-294F-B722-58DBE953966B}" type="slidenum">
              <a:rPr lang="en-US" smtClean="0"/>
              <a:pPr>
                <a:defRPr/>
              </a:pPr>
              <a:t>8</a:t>
            </a:fld>
            <a:endParaRPr lang="en-US"/>
          </a:p>
        </p:txBody>
      </p:sp>
    </p:spTree>
    <p:extLst>
      <p:ext uri="{BB962C8B-B14F-4D97-AF65-F5344CB8AC3E}">
        <p14:creationId xmlns:p14="http://schemas.microsoft.com/office/powerpoint/2010/main" val="3459302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8915400" y="2778125"/>
            <a:ext cx="24688800" cy="1388903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17593519"/>
            <a:ext cx="5486400" cy="16667544"/>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64583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For context on why </a:t>
            </a:r>
            <a:r>
              <a:rPr lang="en-US" sz="1200" b="1" dirty="0" err="1" smtClean="0"/>
              <a:t>XGBoost</a:t>
            </a:r>
            <a:r>
              <a:rPr lang="en-US" sz="1200" b="1" dirty="0" smtClean="0"/>
              <a:t> and class imbalances are  a relevant topic, it’s important to know that most of the real life data set contains very small amount of samples of interest </a:t>
            </a:r>
            <a:r>
              <a:rPr lang="en-US" sz="1200" b="1" dirty="0" err="1" smtClean="0"/>
              <a:t>i.e</a:t>
            </a:r>
            <a:r>
              <a:rPr lang="en-US" sz="1200" b="1" dirty="0" smtClean="0"/>
              <a:t> in our case, the number of people who purchased Bank’s term deposit financial product are very little compare to the number of people who didn’t purchase. And when we build supervised machine learning model on this kind of dataset. Our model doesn’t perform good on the dataset since while training it thinks that since it is predicting most of the negative samples right, it is doing great. However, as the user, we are mostly interested in the positive samples.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We</a:t>
            </a:r>
            <a:r>
              <a:rPr lang="en-US" sz="1200" b="1" baseline="0" dirty="0" smtClean="0"/>
              <a:t> will see now to solve those problems.</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11</a:t>
            </a:fld>
            <a:endParaRPr lang="en-US"/>
          </a:p>
        </p:txBody>
      </p:sp>
    </p:spTree>
    <p:extLst>
      <p:ext uri="{BB962C8B-B14F-4D97-AF65-F5344CB8AC3E}">
        <p14:creationId xmlns:p14="http://schemas.microsoft.com/office/powerpoint/2010/main" val="1202682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those terms will be explained in</a:t>
            </a:r>
            <a:r>
              <a:rPr lang="en-US" baseline="0" dirty="0" smtClean="0"/>
              <a:t> later slides in details</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12</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8915400" y="2778125"/>
            <a:ext cx="24688800" cy="1388903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17593519"/>
            <a:ext cx="5486400" cy="16667544"/>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64583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14</a:t>
            </a:fld>
            <a:endParaRPr lang="en-US"/>
          </a:p>
        </p:txBody>
      </p:sp>
    </p:spTree>
    <p:extLst>
      <p:ext uri="{BB962C8B-B14F-4D97-AF65-F5344CB8AC3E}">
        <p14:creationId xmlns:p14="http://schemas.microsoft.com/office/powerpoint/2010/main" val="32898589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1" Type="http://schemas.openxmlformats.org/officeDocument/2006/relationships/tags" Target="../tags/tag3.xml"/><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1.xml"/><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Master" Target="../slideMasters/slideMaster1.xml"/><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slideMaster" Target="../slideMasters/slideMaster2.xml"/><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tags" Target="../tags/tag27.xml"/><Relationship Id="rId2"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Master" Target="../slideMasters/slideMaster2.xml"/><Relationship Id="rId3"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Master" Target="../slideMasters/slideMaster2.xml"/><Relationship Id="rId3"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a:extLst>
              <a:ext uri="{FF2B5EF4-FFF2-40B4-BE49-F238E27FC236}">
                <a16:creationId xmlns="" xmlns:a16="http://schemas.microsoft.com/office/drawing/2014/main" id="{D417D140-5DFB-7C4C-846D-CF5E5E1C1D28}"/>
              </a:ext>
            </a:extLst>
          </p:cNvPr>
          <p:cNvPicPr>
            <a:picLocks noChangeAspect="1"/>
          </p:cNvPicPr>
          <p:nvPr userDrawn="1"/>
        </p:nvPicPr>
        <p:blipFill>
          <a:blip r:embed="rId4"/>
          <a:stretch>
            <a:fillRect/>
          </a:stretch>
        </p:blipFill>
        <p:spPr>
          <a:xfrm>
            <a:off x="7125079" y="2199995"/>
            <a:ext cx="4584546" cy="591556"/>
          </a:xfrm>
          <a:prstGeom prst="rect">
            <a:avLst/>
          </a:prstGeom>
        </p:spPr>
      </p:pic>
    </p:spTree>
    <p:custDataLst>
      <p:tags r:id="rId1"/>
    </p:custDataLs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smtClean="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smtClean="0"/>
              <a:t>Click to edit Master text styles</a:t>
            </a:r>
          </a:p>
        </p:txBody>
      </p:sp>
    </p:spTree>
    <p:custDataLst>
      <p:tags r:id="rId1"/>
    </p:custDataLs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smtClean="0"/>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ustDataLst>
      <p:tags r:id="rId1"/>
    </p:custDataLs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r>
              <a:rPr lang="en-US" smtClean="0"/>
              <a:t>Drag picture to placeholder or click icon to add</a:t>
            </a:r>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 xmlns:a16="http://schemas.microsoft.com/office/drawing/2014/main" id="{2F89987E-587A-4B57-8D46-2A41E8956ECC}"/>
              </a:ext>
            </a:extLst>
          </p:cNvPr>
          <p:cNvPicPr>
            <a:picLocks noChangeAspect="1"/>
          </p:cNvPicPr>
          <p:nvPr userDrawn="1"/>
        </p:nvPicPr>
        <p:blipFill>
          <a:blip r:embed="rId3"/>
          <a:stretch>
            <a:fillRect/>
          </a:stretch>
        </p:blipFill>
        <p:spPr>
          <a:xfrm>
            <a:off x="0" y="6240629"/>
            <a:ext cx="1567287" cy="572235"/>
          </a:xfrm>
          <a:prstGeom prst="rect">
            <a:avLst/>
          </a:prstGeom>
        </p:spPr>
      </p:pic>
    </p:spTree>
    <p:custDataLst>
      <p:tags r:id="rId1"/>
    </p:custDataLs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r>
              <a:rPr lang="en-US" smtClean="0"/>
              <a:t>Drag picture to placeholder or click icon to add</a:t>
            </a:r>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ustDataLst>
      <p:tags r:id="rId1"/>
    </p:custDataLs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smtClean="0"/>
              <a:t>Click icon to add table</a:t>
            </a:r>
            <a:endParaRPr lang="en-US"/>
          </a:p>
        </p:txBody>
      </p:sp>
    </p:spTree>
    <p:custDataLst>
      <p:tags r:id="rId1"/>
    </p:custDataLs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Picture Placeholder 5"/>
          <p:cNvSpPr>
            <a:spLocks noGrp="1"/>
          </p:cNvSpPr>
          <p:nvPr>
            <p:ph type="pic" sz="quarter" idx="12"/>
          </p:nvPr>
        </p:nvSpPr>
        <p:spPr>
          <a:xfrm>
            <a:off x="1161950" y="437323"/>
            <a:ext cx="9730040" cy="5473148"/>
          </a:xfrm>
        </p:spPr>
        <p:txBody>
          <a:bodyPr/>
          <a:lstStyle/>
          <a:p>
            <a:r>
              <a:rPr lang="en-US" smtClean="0"/>
              <a:t>Drag picture to placeholder or click icon to add</a:t>
            </a:r>
            <a:endParaRPr lang="en-US"/>
          </a:p>
        </p:txBody>
      </p:sp>
    </p:spTree>
    <p:custDataLst>
      <p:tags r:id="rId1"/>
    </p:custDataLs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Click to edit Master text styles</a:t>
            </a:r>
          </a:p>
        </p:txBody>
      </p:sp>
    </p:spTree>
    <p:custDataLst>
      <p:tags r:id="rId1"/>
    </p:custDataLs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smtClean="0"/>
              <a:t>Click to edit Master title style</a:t>
            </a:r>
            <a:endParaRPr lang="en-US" dirty="0"/>
          </a:p>
        </p:txBody>
      </p:sp>
    </p:spTree>
    <p:custDataLst>
      <p:tags r:id="rId1"/>
    </p:custDataLs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Tree>
    <p:custDataLst>
      <p:tags r:id="rId1"/>
    </p:custDataLs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1118601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_BIOS">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rPr lang="uk-UA" smtClean="0"/>
              <a:t>‹#›</a:t>
            </a:fld>
            <a:endParaRPr lang="uk-UA"/>
          </a:p>
        </p:txBody>
      </p:sp>
      <p:sp>
        <p:nvSpPr>
          <p:cNvPr id="2" name="Title 1"/>
          <p:cNvSpPr>
            <a:spLocks noGrp="1"/>
          </p:cNvSpPr>
          <p:nvPr>
            <p:ph type="title"/>
          </p:nvPr>
        </p:nvSpPr>
        <p:spPr>
          <a:xfrm>
            <a:off x="631632" y="1558614"/>
            <a:ext cx="4245168" cy="1667185"/>
          </a:xfrm>
        </p:spPr>
        <p:txBody>
          <a:bodyPr anchor="t" anchorCtr="0"/>
          <a:lstStyle/>
          <a:p>
            <a:r>
              <a:rPr lang="en-US" smtClean="0"/>
              <a:t>Click to edit Master title style</a:t>
            </a:r>
            <a:endParaRPr lang="en-US"/>
          </a:p>
        </p:txBody>
      </p:sp>
      <p:sp>
        <p:nvSpPr>
          <p:cNvPr id="4" name="Content Placeholder 3"/>
          <p:cNvSpPr>
            <a:spLocks noGrp="1"/>
          </p:cNvSpPr>
          <p:nvPr>
            <p:ph sz="quarter" idx="15"/>
          </p:nvPr>
        </p:nvSpPr>
        <p:spPr>
          <a:xfrm>
            <a:off x="7112000" y="1558613"/>
            <a:ext cx="4425949" cy="2370520"/>
          </a:xfrm>
        </p:spPr>
        <p:txBody>
          <a:bodyPr/>
          <a:lstStyle>
            <a:lvl1pPr>
              <a:defRPr>
                <a:solidFill>
                  <a:srgbClr val="003347"/>
                </a:solidFill>
              </a:defRPr>
            </a:lvl1pPr>
            <a:lvl2pPr>
              <a:defRPr>
                <a:solidFill>
                  <a:srgbClr val="003347"/>
                </a:solidFill>
              </a:defRPr>
            </a:lvl2pPr>
            <a:lvl3pPr>
              <a:defRPr>
                <a:solidFill>
                  <a:srgbClr val="003347"/>
                </a:solidFill>
              </a:defRPr>
            </a:lvl3pPr>
            <a:lvl4pPr>
              <a:defRPr>
                <a:solidFill>
                  <a:srgbClr val="003347"/>
                </a:solidFill>
              </a:defRPr>
            </a:lvl4pPr>
            <a:lvl5pPr>
              <a:defRPr>
                <a:solidFill>
                  <a:srgbClr val="00334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9" name="Straight Connector 8"/>
          <p:cNvCxnSpPr/>
          <p:nvPr/>
        </p:nvCxnSpPr>
        <p:spPr>
          <a:xfrm flipH="1">
            <a:off x="7394575" y="4140200"/>
            <a:ext cx="3860800" cy="0"/>
          </a:xfrm>
          <a:prstGeom prst="line">
            <a:avLst/>
          </a:prstGeom>
          <a:noFill/>
          <a:ln w="25400" cap="flat">
            <a:solidFill>
              <a:srgbClr val="003347"/>
            </a:solidFill>
            <a:prstDash val="solid"/>
            <a:miter lim="400000"/>
          </a:ln>
          <a:effectLst/>
          <a:sp3d/>
        </p:spPr>
        <p:style>
          <a:lnRef idx="0">
            <a:scrgbClr r="0" g="0" b="0"/>
          </a:lnRef>
          <a:fillRef idx="0">
            <a:scrgbClr r="0" g="0" b="0"/>
          </a:fillRef>
          <a:effectRef idx="0">
            <a:scrgbClr r="0" g="0" b="0"/>
          </a:effectRef>
          <a:fontRef idx="none"/>
        </p:style>
      </p:cxnSp>
      <p:sp>
        <p:nvSpPr>
          <p:cNvPr id="11" name="Content Placeholder 3"/>
          <p:cNvSpPr>
            <a:spLocks noGrp="1"/>
          </p:cNvSpPr>
          <p:nvPr>
            <p:ph sz="quarter" idx="16"/>
          </p:nvPr>
        </p:nvSpPr>
        <p:spPr>
          <a:xfrm>
            <a:off x="7112000" y="4349773"/>
            <a:ext cx="4425949" cy="2370520"/>
          </a:xfrm>
        </p:spPr>
        <p:txBody>
          <a:bodyPr/>
          <a:lstStyle>
            <a:lvl1pPr>
              <a:defRPr>
                <a:solidFill>
                  <a:srgbClr val="003347"/>
                </a:solidFill>
              </a:defRPr>
            </a:lvl1pPr>
            <a:lvl2pPr>
              <a:defRPr>
                <a:solidFill>
                  <a:srgbClr val="003347"/>
                </a:solidFill>
              </a:defRPr>
            </a:lvl2pPr>
            <a:lvl3pPr>
              <a:defRPr>
                <a:solidFill>
                  <a:srgbClr val="003347"/>
                </a:solidFill>
              </a:defRPr>
            </a:lvl3pPr>
            <a:lvl4pPr>
              <a:defRPr>
                <a:solidFill>
                  <a:srgbClr val="003347"/>
                </a:solidFill>
              </a:defRPr>
            </a:lvl4pPr>
            <a:lvl5pPr>
              <a:defRPr>
                <a:solidFill>
                  <a:srgbClr val="00334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7"/>
          </p:nvPr>
        </p:nvSpPr>
        <p:spPr>
          <a:xfrm>
            <a:off x="5080000" y="1557867"/>
            <a:ext cx="1828800" cy="2371267"/>
          </a:xfrm>
        </p:spPr>
        <p:txBody>
          <a:bodyPr/>
          <a:lstStyle/>
          <a:p>
            <a:r>
              <a:rPr lang="en-US" smtClean="0"/>
              <a:t>Drag picture to placeholder or click icon to add</a:t>
            </a:r>
            <a:endParaRPr lang="en-US"/>
          </a:p>
        </p:txBody>
      </p:sp>
      <p:sp>
        <p:nvSpPr>
          <p:cNvPr id="14" name="Picture Placeholder 11"/>
          <p:cNvSpPr>
            <a:spLocks noGrp="1"/>
          </p:cNvSpPr>
          <p:nvPr>
            <p:ph type="pic" sz="quarter" idx="18"/>
          </p:nvPr>
        </p:nvSpPr>
        <p:spPr>
          <a:xfrm>
            <a:off x="5080000" y="4349773"/>
            <a:ext cx="1828800" cy="2370520"/>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137853005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lvl1pPr>
              <a:defRPr b="0" i="0">
                <a:latin typeface="HelvNeue Roman for IBM" charset="0"/>
              </a:defRPr>
            </a:lvl1pPr>
          </a:lstStyle>
          <a:p>
            <a:pPr>
              <a:defRPr/>
            </a:pPr>
            <a:endParaRPr lang="en-US" dirty="0"/>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lvl1pPr>
              <a:defRPr b="0" i="0">
                <a:latin typeface="HelvNeue Roman for IBM" charset="0"/>
              </a:defRPr>
            </a:lvl1pPr>
          </a:lstStyle>
          <a:p>
            <a:pPr>
              <a:defRPr/>
            </a:pPr>
            <a:r>
              <a:rPr lang="en-US"/>
              <a:t>July 27 2018 / © 2018 IBM Corporation</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6B6E70F-FFB4-1A45-90BB-D71782491DAB}" type="slidenum">
              <a:rPr lang="en-US"/>
              <a:pPr>
                <a:defRPr/>
              </a:pPr>
              <a:t>‹#›</a:t>
            </a:fld>
            <a:endParaRPr lang="en-US"/>
          </a:p>
        </p:txBody>
      </p:sp>
    </p:spTree>
    <p:extLst>
      <p:ext uri="{BB962C8B-B14F-4D97-AF65-F5344CB8AC3E}">
        <p14:creationId xmlns:p14="http://schemas.microsoft.com/office/powerpoint/2010/main" val="20917984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590984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custDataLst>
      <p:tags r:id="rId1"/>
    </p:custDataLs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Fifth level</a:t>
            </a:r>
            <a:endParaRPr lang="en-US" dirty="0"/>
          </a:p>
        </p:txBody>
      </p:sp>
    </p:spTree>
    <p:custDataLst>
      <p:tags r:id="rId1"/>
    </p:custDataLs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 xmlns:a16="http://schemas.microsoft.com/office/drawing/2014/main" id="{E218EFB1-0560-4A44-A1D6-082CE6B90E83}"/>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1"/>
    </p:custDataLs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Tree>
    <p:custDataLst>
      <p:tags r:id="rId1"/>
    </p:custDataLs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custDataLst>
      <p:tags r:id="rId1"/>
    </p:custDataLs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5" name="Picture 4" descr="ibm_gry.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custDataLst>
      <p:tags r:id="rId1"/>
    </p:custDataLs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1997231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ustDataLst>
      <p:tags r:id="rId1"/>
    </p:custDataLs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ustDataLst>
      <p:tags r:id="rId1"/>
    </p:custDataLs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smtClean="0"/>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ustDataLst>
      <p:tags r:id="rId1"/>
    </p:custDataLs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304800" y="548640"/>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ustDataLst>
      <p:tags r:id="rId1"/>
    </p:custDataLs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tags" Target="../tags/tag2.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3.xml"/><Relationship Id="rId20" Type="http://schemas.openxmlformats.org/officeDocument/2006/relationships/slideLayout" Target="../slideLayouts/slideLayout44.xml"/><Relationship Id="rId21" Type="http://schemas.openxmlformats.org/officeDocument/2006/relationships/slideLayout" Target="../slideLayouts/slideLayout45.xml"/><Relationship Id="rId22" Type="http://schemas.openxmlformats.org/officeDocument/2006/relationships/theme" Target="../theme/theme2.xml"/><Relationship Id="rId23" Type="http://schemas.openxmlformats.org/officeDocument/2006/relationships/tags" Target="../tags/tag24.xml"/><Relationship Id="rId24" Type="http://schemas.openxmlformats.org/officeDocument/2006/relationships/image" Target="../media/image1.png"/><Relationship Id="rId10" Type="http://schemas.openxmlformats.org/officeDocument/2006/relationships/slideLayout" Target="../slideLayouts/slideLayout34.xml"/><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slideLayout" Target="../slideLayouts/slideLayout37.xml"/><Relationship Id="rId14" Type="http://schemas.openxmlformats.org/officeDocument/2006/relationships/slideLayout" Target="../slideLayouts/slideLayout38.xml"/><Relationship Id="rId15" Type="http://schemas.openxmlformats.org/officeDocument/2006/relationships/slideLayout" Target="../slideLayouts/slideLayout39.xml"/><Relationship Id="rId16" Type="http://schemas.openxmlformats.org/officeDocument/2006/relationships/slideLayout" Target="../slideLayouts/slideLayout40.xml"/><Relationship Id="rId17" Type="http://schemas.openxmlformats.org/officeDocument/2006/relationships/slideLayout" Target="../slideLayouts/slideLayout41.xml"/><Relationship Id="rId18" Type="http://schemas.openxmlformats.org/officeDocument/2006/relationships/slideLayout" Target="../slideLayouts/slideLayout42.xml"/><Relationship Id="rId19" Type="http://schemas.openxmlformats.org/officeDocument/2006/relationships/slideLayout" Target="../slideLayouts/slideLayout4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pic>
        <p:nvPicPr>
          <p:cNvPr id="5" name="Picture 4">
            <a:extLst>
              <a:ext uri="{FF2B5EF4-FFF2-40B4-BE49-F238E27FC236}">
                <a16:creationId xmlns="" xmlns:a16="http://schemas.microsoft.com/office/drawing/2014/main" id="{90D00697-9282-41EE-AE75-1F6C88384D89}"/>
              </a:ext>
            </a:extLst>
          </p:cNvPr>
          <p:cNvPicPr>
            <a:picLocks noChangeAspect="1"/>
          </p:cNvPicPr>
          <p:nvPr/>
        </p:nvPicPr>
        <p:blipFill>
          <a:blip r:embed="rId27"/>
          <a:stretch>
            <a:fillRect/>
          </a:stretch>
        </p:blipFill>
        <p:spPr>
          <a:xfrm>
            <a:off x="0" y="6240629"/>
            <a:ext cx="1567287" cy="572235"/>
          </a:xfrm>
          <a:prstGeom prst="rect">
            <a:avLst/>
          </a:prstGeom>
        </p:spPr>
      </p:pic>
    </p:spTree>
    <p:custDataLst>
      <p:tags r:id="rId26"/>
    </p:custDataLst>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7" r:id="rId20"/>
    <p:sldLayoutId id="2147483722" r:id="rId21"/>
    <p:sldLayoutId id="2147483726" r:id="rId22"/>
    <p:sldLayoutId id="2147483727" r:id="rId23"/>
    <p:sldLayoutId id="2147483728" r:id="rId24"/>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pic>
        <p:nvPicPr>
          <p:cNvPr id="8" name="Picture 7">
            <a:extLst>
              <a:ext uri="{FF2B5EF4-FFF2-40B4-BE49-F238E27FC236}">
                <a16:creationId xmlns="" xmlns:a16="http://schemas.microsoft.com/office/drawing/2014/main" id="{330ABD7A-BE41-440B-9ADD-FED20D64D8AB}"/>
              </a:ext>
            </a:extLst>
          </p:cNvPr>
          <p:cNvPicPr>
            <a:picLocks noChangeAspect="1"/>
          </p:cNvPicPr>
          <p:nvPr/>
        </p:nvPicPr>
        <p:blipFill>
          <a:blip r:embed="rId24">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23"/>
    </p:custDataLst>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3" r:id="rId21"/>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png"/><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0.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2.png"/><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3.png"/><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hyperlink" Target="mailto:singh_alok@hotmail.com" TargetMode="External"/><Relationship Id="rId4" Type="http://schemas.openxmlformats.org/officeDocument/2006/relationships/hyperlink" Target="https://github.com/aloknsingh" TargetMode="External"/><Relationship Id="rId5" Type="http://schemas.openxmlformats.org/officeDocument/2006/relationships/image" Target="../media/image8.png"/><Relationship Id="rId1" Type="http://schemas.openxmlformats.org/officeDocument/2006/relationships/slideLayout" Target="../slideLayouts/slideLayout22.xml"/><Relationship Id="rId2" Type="http://schemas.openxmlformats.org/officeDocument/2006/relationships/hyperlink" Target="http://codait.org/" TargetMode="Externa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jp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s://arxiv.org/pdf/1106.1813.pdf"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IBM/xgboost-financial-predictions/" TargetMode="External"/><Relationship Id="rId4" Type="http://schemas.openxmlformats.org/officeDocument/2006/relationships/hyperlink" Target="https://github.com/aloknsingh/ds_xgboost_clf_4_imbalance_data/slides" TargetMode="External"/><Relationship Id="rId5" Type="http://schemas.openxmlformats.org/officeDocument/2006/relationships/image" Target="../media/image37.png"/><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3" Type="http://schemas.openxmlformats.org/officeDocument/2006/relationships/hyperlink" Target="https://m.interglot.com/fr/en/codait" TargetMode="External"/><Relationship Id="rId4" Type="http://schemas.openxmlformats.org/officeDocument/2006/relationships/image" Target="../media/image12.jpg"/><Relationship Id="rId5"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hyperlink" Target="http://codait.or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codait.org/" TargetMode="External"/><Relationship Id="rId4"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image" Target="../media/image1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s://www.youtube.com/watch?v=1HjzkLRdP5k" TargetMode="External"/><Relationship Id="rId5" Type="http://schemas.openxmlformats.org/officeDocument/2006/relationships/image" Target="../media/image15.png"/><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0521" y="1676400"/>
            <a:ext cx="6390171" cy="3017100"/>
          </a:xfrm>
        </p:spPr>
        <p:txBody>
          <a:bodyPr/>
          <a:lstStyle/>
          <a:p>
            <a:r>
              <a:rPr lang="en-US" sz="4400" b="1" dirty="0" smtClean="0">
                <a:ln w="17780" cmpd="sng">
                  <a:solidFill>
                    <a:schemeClr val="accent1">
                      <a:tint val="3000"/>
                    </a:schemeClr>
                  </a:solidFill>
                  <a:prstDash val="solid"/>
                  <a:miter lim="800000"/>
                </a:ln>
                <a:solidFill>
                  <a:srgbClr val="FF6600"/>
                </a:solidFill>
                <a:effectLst>
                  <a:outerShdw blurRad="55000" dist="50800" dir="5400000" algn="tl">
                    <a:srgbClr val="000000">
                      <a:alpha val="33000"/>
                    </a:srgbClr>
                  </a:outerShdw>
                </a:effectLst>
              </a:rPr>
              <a:t>How to Build High Performing Weighted </a:t>
            </a:r>
            <a:r>
              <a:rPr lang="en-US" sz="4400" b="1" dirty="0" err="1" smtClean="0">
                <a:ln w="17780" cmpd="sng">
                  <a:solidFill>
                    <a:schemeClr val="accent1">
                      <a:tint val="3000"/>
                    </a:schemeClr>
                  </a:solidFill>
                  <a:prstDash val="solid"/>
                  <a:miter lim="800000"/>
                </a:ln>
                <a:solidFill>
                  <a:srgbClr val="FF6600"/>
                </a:solidFill>
                <a:effectLst>
                  <a:outerShdw blurRad="55000" dist="50800" dir="5400000" algn="tl">
                    <a:srgbClr val="000000">
                      <a:alpha val="33000"/>
                    </a:srgbClr>
                  </a:outerShdw>
                </a:effectLst>
              </a:rPr>
              <a:t>XGBoost</a:t>
            </a:r>
            <a:r>
              <a:rPr lang="en-US" sz="4400" b="1" dirty="0" smtClean="0">
                <a:ln w="17780" cmpd="sng">
                  <a:solidFill>
                    <a:schemeClr val="accent1">
                      <a:tint val="3000"/>
                    </a:schemeClr>
                  </a:solidFill>
                  <a:prstDash val="solid"/>
                  <a:miter lim="800000"/>
                </a:ln>
                <a:solidFill>
                  <a:srgbClr val="FF6600"/>
                </a:solidFill>
                <a:effectLst>
                  <a:outerShdw blurRad="55000" dist="50800" dir="5400000" algn="tl">
                    <a:srgbClr val="000000">
                      <a:alpha val="33000"/>
                    </a:srgbClr>
                  </a:outerShdw>
                </a:effectLst>
              </a:rPr>
              <a:t> Classifier for Real Life Imbalance Data Set.</a:t>
            </a:r>
            <a:r>
              <a:rPr lang="en-US" sz="4400" dirty="0" smtClean="0">
                <a:solidFill>
                  <a:srgbClr val="FF6600"/>
                </a:solidFill>
              </a:rPr>
              <a:t/>
            </a:r>
            <a:br>
              <a:rPr lang="en-US" sz="4400" dirty="0" smtClean="0">
                <a:solidFill>
                  <a:srgbClr val="FF6600"/>
                </a:solidFill>
              </a:rPr>
            </a:br>
            <a:endParaRPr lang="en-US" sz="4400" dirty="0">
              <a:solidFill>
                <a:srgbClr val="FF6600"/>
              </a:solidFil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t>1</a:t>
            </a:fld>
            <a:endParaRPr lang="en-US"/>
          </a:p>
        </p:txBody>
      </p:sp>
      <p:pic>
        <p:nvPicPr>
          <p:cNvPr id="5" name="Picture 4" descr="bigdata_spain.png"/>
          <p:cNvPicPr>
            <a:picLocks/>
          </p:cNvPicPr>
          <p:nvPr/>
        </p:nvPicPr>
        <p:blipFill>
          <a:blip r:embed="rId2">
            <a:extLst>
              <a:ext uri="{28A0092B-C50C-407E-A947-70E740481C1C}">
                <a14:useLocalDpi xmlns:a14="http://schemas.microsoft.com/office/drawing/2010/main" val="0"/>
              </a:ext>
            </a:extLst>
          </a:blip>
          <a:stretch>
            <a:fillRect/>
          </a:stretch>
        </p:blipFill>
        <p:spPr>
          <a:xfrm>
            <a:off x="0" y="152400"/>
            <a:ext cx="5801829" cy="5943600"/>
          </a:xfrm>
          <a:prstGeom prst="rect">
            <a:avLst/>
          </a:prstGeom>
        </p:spPr>
      </p:pic>
      <p:sp>
        <p:nvSpPr>
          <p:cNvPr id="6" name="TextBox 5"/>
          <p:cNvSpPr txBox="1"/>
          <p:nvPr/>
        </p:nvSpPr>
        <p:spPr>
          <a:xfrm>
            <a:off x="6641694" y="4870167"/>
            <a:ext cx="5486400" cy="1600438"/>
          </a:xfrm>
          <a:prstGeom prst="rect">
            <a:avLst/>
          </a:prstGeom>
          <a:noFill/>
          <a:ln>
            <a:solidFill>
              <a:schemeClr val="bg2"/>
            </a:solidFill>
          </a:ln>
        </p:spPr>
        <p:txBody>
          <a:bodyPr wrap="square" rtlCol="0">
            <a:spAutoFit/>
            <a:scene3d>
              <a:camera prst="orthographicFront"/>
              <a:lightRig rig="soft" dir="t">
                <a:rot lat="0" lon="0" rev="10800000"/>
              </a:lightRig>
            </a:scene3d>
            <a:sp3d>
              <a:bevelT w="27940" h="12700"/>
              <a:contourClr>
                <a:srgbClr val="DDDDDD"/>
              </a:contourClr>
            </a:sp3d>
          </a:bodyPr>
          <a:lstStyle/>
          <a:p>
            <a:r>
              <a:rPr lang="en-US" sz="2000" b="1" spc="150" dirty="0" smtClean="0">
                <a:ln w="11430"/>
                <a:solidFill>
                  <a:srgbClr val="FF6600"/>
                </a:solidFill>
                <a:effectLst>
                  <a:outerShdw blurRad="25400" algn="tl" rotWithShape="0">
                    <a:srgbClr val="000000">
                      <a:alpha val="43000"/>
                    </a:srgbClr>
                  </a:outerShdw>
                </a:effectLst>
              </a:rPr>
              <a:t>Alok Singh</a:t>
            </a:r>
          </a:p>
          <a:p>
            <a:r>
              <a:rPr lang="en-US" sz="2000" b="1" spc="150" dirty="0" smtClean="0">
                <a:ln w="11430"/>
                <a:solidFill>
                  <a:srgbClr val="FF6600"/>
                </a:solidFill>
                <a:effectLst>
                  <a:outerShdw blurRad="25400" algn="tl" rotWithShape="0">
                    <a:srgbClr val="000000">
                      <a:alpha val="43000"/>
                    </a:srgbClr>
                  </a:outerShdw>
                </a:effectLst>
              </a:rPr>
              <a:t>Principal Engineer</a:t>
            </a:r>
          </a:p>
          <a:p>
            <a:r>
              <a:rPr lang="en-US" sz="2000" b="1" spc="150" dirty="0">
                <a:ln w="11430"/>
                <a:solidFill>
                  <a:srgbClr val="FF6600"/>
                </a:solidFill>
                <a:effectLst>
                  <a:outerShdw blurRad="25400" algn="tl" rotWithShape="0">
                    <a:srgbClr val="000000">
                      <a:alpha val="43000"/>
                    </a:srgbClr>
                  </a:outerShdw>
                </a:effectLst>
              </a:rPr>
              <a:t>IBM Center for Open Source Data &amp; </a:t>
            </a:r>
            <a:r>
              <a:rPr lang="en-US" sz="2000" b="1" spc="150" dirty="0" smtClean="0">
                <a:ln w="11430"/>
                <a:solidFill>
                  <a:srgbClr val="FF6600"/>
                </a:solidFill>
                <a:effectLst>
                  <a:outerShdw blurRad="25400" algn="tl" rotWithShape="0">
                    <a:srgbClr val="000000">
                      <a:alpha val="43000"/>
                    </a:srgbClr>
                  </a:outerShdw>
                </a:effectLst>
              </a:rPr>
              <a:t>AI Technologies</a:t>
            </a:r>
            <a:endParaRPr lang="en-US" sz="2000" b="1" spc="150" dirty="0">
              <a:ln w="11430"/>
              <a:solidFill>
                <a:srgbClr val="FF6600"/>
              </a:solidFill>
              <a:effectLst>
                <a:outerShdw blurRad="25400" algn="tl" rotWithShape="0">
                  <a:srgbClr val="000000">
                    <a:alpha val="43000"/>
                  </a:srgbClr>
                </a:outerShdw>
              </a:effectLst>
            </a:endParaRPr>
          </a:p>
          <a:p>
            <a:endParaRPr lang="en-US" b="1" spc="150" dirty="0">
              <a:ln w="11430"/>
              <a:solidFill>
                <a:srgbClr val="F8F8F8"/>
              </a:solidFill>
              <a:effectLst>
                <a:outerShdw blurRad="25400" algn="tl" rotWithShape="0">
                  <a:srgbClr val="000000">
                    <a:alpha val="43000"/>
                  </a:srgbClr>
                </a:outerShdw>
              </a:effectLst>
            </a:endParaRPr>
          </a:p>
        </p:txBody>
      </p:sp>
      <p:pic>
        <p:nvPicPr>
          <p:cNvPr id="7" name="Picture 6" descr="bigdata_spain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5601" y="114825"/>
            <a:ext cx="1675092" cy="1561575"/>
          </a:xfrm>
          <a:prstGeom prst="rect">
            <a:avLst/>
          </a:prstGeom>
        </p:spPr>
      </p:pic>
      <p:sp>
        <p:nvSpPr>
          <p:cNvPr id="8" name="TextBox 7"/>
          <p:cNvSpPr txBox="1"/>
          <p:nvPr/>
        </p:nvSpPr>
        <p:spPr>
          <a:xfrm>
            <a:off x="7811482" y="152400"/>
            <a:ext cx="2665036" cy="461665"/>
          </a:xfrm>
          <a:prstGeom prst="rect">
            <a:avLst/>
          </a:prstGeom>
          <a:noFill/>
        </p:spPr>
        <p:txBody>
          <a:bodyPr wrap="none" rtlCol="0">
            <a:spAutoFit/>
            <a:scene3d>
              <a:camera prst="orthographicFront"/>
              <a:lightRig rig="soft" dir="t">
                <a:rot lat="0" lon="0" rev="10800000"/>
              </a:lightRig>
            </a:scene3d>
            <a:sp3d>
              <a:bevelT w="27940" h="12700"/>
              <a:contourClr>
                <a:srgbClr val="DDDDDD"/>
              </a:contourClr>
            </a:sp3d>
          </a:bodyPr>
          <a:lstStyle/>
          <a:p>
            <a:r>
              <a:rPr lang="en-US" sz="2400" b="1" spc="150" dirty="0" smtClean="0">
                <a:ln w="11430"/>
                <a:solidFill>
                  <a:srgbClr val="F8F8F8"/>
                </a:solidFill>
                <a:effectLst>
                  <a:outerShdw blurRad="25400" algn="tl" rotWithShape="0">
                    <a:srgbClr val="000000">
                      <a:alpha val="43000"/>
                    </a:srgbClr>
                  </a:outerShdw>
                </a:effectLst>
              </a:rPr>
              <a:t>@</a:t>
            </a:r>
            <a:r>
              <a:rPr lang="en-US" sz="2400" b="1" spc="150" dirty="0" err="1" smtClean="0">
                <a:ln w="11430"/>
                <a:solidFill>
                  <a:srgbClr val="F8F8F8"/>
                </a:solidFill>
                <a:effectLst>
                  <a:outerShdw blurRad="25400" algn="tl" rotWithShape="0">
                    <a:srgbClr val="000000">
                      <a:alpha val="43000"/>
                    </a:srgbClr>
                  </a:outerShdw>
                </a:effectLst>
              </a:rPr>
              <a:t>BigDataSpain</a:t>
            </a:r>
            <a:endParaRPr lang="en-US" sz="2400" b="1" spc="150" dirty="0">
              <a:ln w="11430"/>
              <a:solidFill>
                <a:srgbClr val="F8F8F8"/>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64162534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a:t>Challenges in building ML model</a:t>
            </a:r>
            <a:br>
              <a:rPr lang="en-US" b="1" dirty="0"/>
            </a:b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10</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r>
              <a:rPr lang="en-US" sz="2000" b="1" dirty="0" smtClean="0"/>
              <a:t>Non </a:t>
            </a:r>
            <a:r>
              <a:rPr lang="en-US" sz="2000" b="1" dirty="0"/>
              <a:t>Representative </a:t>
            </a:r>
            <a:r>
              <a:rPr lang="en-US" sz="2000" b="1" dirty="0" smtClean="0"/>
              <a:t>data</a:t>
            </a:r>
          </a:p>
          <a:p>
            <a:pPr marL="342900" indent="-342900">
              <a:buFont typeface="Arial"/>
              <a:buChar char="•"/>
            </a:pPr>
            <a:endParaRPr lang="en-US" sz="2000" b="1" dirty="0"/>
          </a:p>
          <a:p>
            <a:pPr marL="342900" indent="-342900">
              <a:buFont typeface="Arial"/>
              <a:buChar char="•"/>
            </a:pPr>
            <a:r>
              <a:rPr lang="en-US" sz="2000" b="1" dirty="0"/>
              <a:t>Insufficient </a:t>
            </a:r>
            <a:r>
              <a:rPr lang="en-US" sz="2000" b="1" dirty="0" smtClean="0"/>
              <a:t>data</a:t>
            </a:r>
            <a:endParaRPr lang="en-US" sz="2000" b="1" dirty="0"/>
          </a:p>
          <a:p>
            <a:pPr marL="342900" indent="-342900">
              <a:buFont typeface="Arial"/>
              <a:buChar char="•"/>
            </a:pPr>
            <a:endParaRPr lang="en-US" sz="2000" b="1" dirty="0" smtClean="0"/>
          </a:p>
          <a:p>
            <a:pPr marL="342900" indent="-342900">
              <a:buFont typeface="Arial"/>
              <a:buChar char="•"/>
            </a:pPr>
            <a:r>
              <a:rPr lang="en-US" sz="2000" b="1" dirty="0" smtClean="0"/>
              <a:t>Poor </a:t>
            </a:r>
            <a:r>
              <a:rPr lang="en-US" sz="2000" b="1" dirty="0"/>
              <a:t>quality </a:t>
            </a:r>
            <a:r>
              <a:rPr lang="en-US" sz="2000" b="1" dirty="0" smtClean="0"/>
              <a:t>data</a:t>
            </a:r>
            <a:endParaRPr lang="en-US" sz="2000" b="1" dirty="0"/>
          </a:p>
          <a:p>
            <a:pPr marL="342900" indent="-342900">
              <a:buFont typeface="Arial"/>
              <a:buChar char="•"/>
            </a:pPr>
            <a:endParaRPr lang="en-US" sz="2000" b="1" dirty="0" smtClean="0"/>
          </a:p>
          <a:p>
            <a:pPr marL="342900" indent="-342900">
              <a:buFont typeface="Arial"/>
              <a:buChar char="•"/>
            </a:pPr>
            <a:r>
              <a:rPr lang="en-US" sz="2000" b="1" dirty="0" smtClean="0"/>
              <a:t>Imbalance </a:t>
            </a:r>
            <a:r>
              <a:rPr lang="en-US" sz="2000" b="1" dirty="0" smtClean="0"/>
              <a:t>data set</a:t>
            </a:r>
            <a:endParaRPr lang="en-US" sz="2000" b="1" dirty="0"/>
          </a:p>
          <a:p>
            <a:pPr marL="342900" indent="-342900">
              <a:buFont typeface="Arial"/>
              <a:buChar char="•"/>
            </a:pPr>
            <a:endParaRPr lang="en-US" sz="2000" b="1" dirty="0" smtClean="0"/>
          </a:p>
          <a:p>
            <a:pPr marL="342900" indent="-342900">
              <a:buFont typeface="Arial"/>
              <a:buChar char="•"/>
            </a:pPr>
            <a:r>
              <a:rPr lang="en-US" sz="2000" b="1" dirty="0" smtClean="0"/>
              <a:t>Irrelevant features</a:t>
            </a:r>
            <a:endParaRPr lang="en-US" sz="2000" b="1" dirty="0"/>
          </a:p>
          <a:p>
            <a:pPr marL="342900" indent="-342900">
              <a:buFont typeface="Arial"/>
              <a:buChar char="•"/>
            </a:pPr>
            <a:endParaRPr lang="en-US" sz="2000" b="1" dirty="0" smtClean="0"/>
          </a:p>
          <a:p>
            <a:pPr marL="342900" indent="-342900">
              <a:buFont typeface="Arial"/>
              <a:buChar char="•"/>
            </a:pPr>
            <a:r>
              <a:rPr lang="en-US" sz="2000" b="1" dirty="0" smtClean="0"/>
              <a:t>Over fitting </a:t>
            </a:r>
            <a:r>
              <a:rPr lang="en-US" sz="2000" b="1" dirty="0"/>
              <a:t>the model on </a:t>
            </a:r>
            <a:r>
              <a:rPr lang="en-US" sz="2000" b="1" dirty="0" smtClean="0"/>
              <a:t>data</a:t>
            </a:r>
            <a:endParaRPr lang="en-US" sz="2000" b="1" dirty="0"/>
          </a:p>
          <a:p>
            <a:pPr marL="342900" indent="-342900">
              <a:buFont typeface="Arial"/>
              <a:buChar char="•"/>
            </a:pPr>
            <a:endParaRPr lang="en-US" sz="2000" b="1" dirty="0" smtClean="0"/>
          </a:p>
          <a:p>
            <a:pPr marL="342900" indent="-342900">
              <a:buFont typeface="Arial"/>
              <a:buChar char="•"/>
            </a:pPr>
            <a:r>
              <a:rPr lang="en-US" sz="2000" b="1" dirty="0" smtClean="0"/>
              <a:t>Under fitting </a:t>
            </a:r>
            <a:r>
              <a:rPr lang="en-US" sz="2000" b="1" dirty="0"/>
              <a:t>of the model on </a:t>
            </a:r>
            <a:r>
              <a:rPr lang="en-US" sz="2000" b="1" dirty="0" smtClean="0"/>
              <a:t>data</a:t>
            </a:r>
            <a:endParaRPr lang="en-US" sz="2000" b="1" dirty="0"/>
          </a:p>
          <a:p>
            <a:pPr marL="342900" indent="-342900">
              <a:buFont typeface="Arial"/>
              <a:buChar char="•"/>
            </a:pPr>
            <a:endParaRPr lang="en-US" sz="2000" b="1" dirty="0" smtClean="0"/>
          </a:p>
          <a:p>
            <a:pPr marL="342900" indent="-342900">
              <a:buFont typeface="Arial"/>
              <a:buChar char="•"/>
            </a:pPr>
            <a:r>
              <a:rPr lang="en-US" sz="2000" b="1" dirty="0" smtClean="0"/>
              <a:t>Whether </a:t>
            </a:r>
            <a:r>
              <a:rPr lang="en-US" sz="2000" b="1" dirty="0"/>
              <a:t>model will generalize or not</a:t>
            </a:r>
          </a:p>
        </p:txBody>
      </p:sp>
    </p:spTree>
    <p:extLst>
      <p:ext uri="{BB962C8B-B14F-4D97-AF65-F5344CB8AC3E}">
        <p14:creationId xmlns:p14="http://schemas.microsoft.com/office/powerpoint/2010/main" val="340478979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Imbalance Dataset: A Story </a:t>
            </a:r>
            <a:r>
              <a:rPr lang="mr-IN" b="1" dirty="0" smtClean="0"/>
              <a:t>…</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11</a:t>
            </a:fld>
            <a:endParaRPr lang="en-US"/>
          </a:p>
        </p:txBody>
      </p:sp>
      <p:sp>
        <p:nvSpPr>
          <p:cNvPr id="4" name="Text Placeholder 3"/>
          <p:cNvSpPr>
            <a:spLocks noGrp="1"/>
          </p:cNvSpPr>
          <p:nvPr>
            <p:ph type="body" sz="quarter" idx="12"/>
          </p:nvPr>
        </p:nvSpPr>
        <p:spPr>
          <a:xfrm>
            <a:off x="304800" y="1499617"/>
            <a:ext cx="11582400" cy="4781127"/>
          </a:xfrm>
        </p:spPr>
        <p:txBody>
          <a:bodyPr/>
          <a:lstStyle/>
          <a:p>
            <a:endParaRPr lang="en-US" sz="2000" b="1" dirty="0" smtClean="0"/>
          </a:p>
          <a:p>
            <a:r>
              <a:rPr lang="en-US" sz="2000" b="1" dirty="0" smtClean="0"/>
              <a:t>We get real life labeled data sets from our clients and we are asked to build  a classifier to predict if someone will buy our products.</a:t>
            </a:r>
          </a:p>
          <a:p>
            <a:endParaRPr lang="en-US" sz="2000" b="1" dirty="0" smtClean="0"/>
          </a:p>
          <a:p>
            <a:r>
              <a:rPr lang="en-US" sz="2000" b="1" dirty="0" smtClean="0"/>
              <a:t>We clean our data and build latest state of art ML model for it.</a:t>
            </a:r>
          </a:p>
          <a:p>
            <a:endParaRPr lang="en-US" sz="2000" b="1" dirty="0"/>
          </a:p>
          <a:p>
            <a:r>
              <a:rPr lang="en-US" sz="2000" b="1" dirty="0" smtClean="0"/>
              <a:t>We run cross validation and feature engineering to select best model.</a:t>
            </a:r>
          </a:p>
          <a:p>
            <a:endParaRPr lang="en-US" sz="2000" b="1" dirty="0"/>
          </a:p>
          <a:p>
            <a:r>
              <a:rPr lang="en-US" sz="2000" b="1" dirty="0" smtClean="0"/>
              <a:t>We evaluate model and it </a:t>
            </a:r>
            <a:r>
              <a:rPr lang="en-US" sz="2000" b="1" dirty="0" smtClean="0">
                <a:solidFill>
                  <a:srgbClr val="FFFF00"/>
                </a:solidFill>
              </a:rPr>
              <a:t>doesn’t perform good</a:t>
            </a:r>
            <a:r>
              <a:rPr lang="en-US" sz="2000" b="1" dirty="0" smtClean="0"/>
              <a:t> on test dataset but in theory it should perform good.</a:t>
            </a:r>
          </a:p>
          <a:p>
            <a:endParaRPr lang="en-US" sz="2000" b="1" dirty="0"/>
          </a:p>
          <a:p>
            <a:r>
              <a:rPr lang="en-US" sz="2000" b="1" dirty="0" smtClean="0"/>
              <a:t>We explore more and finds that the number of labeled samples where someone buys the product is very less say 1 % and our classifier didn’t learn since it thought that those product that was bought was noise.</a:t>
            </a:r>
          </a:p>
          <a:p>
            <a:endParaRPr lang="en-US" sz="2000" b="1" dirty="0"/>
          </a:p>
        </p:txBody>
      </p:sp>
    </p:spTree>
    <p:extLst>
      <p:ext uri="{BB962C8B-B14F-4D97-AF65-F5344CB8AC3E}">
        <p14:creationId xmlns:p14="http://schemas.microsoft.com/office/powerpoint/2010/main" val="349232483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What we will do in this workshop </a:t>
            </a:r>
            <a:r>
              <a:rPr lang="mr-IN" b="1" dirty="0" smtClean="0"/>
              <a:t>…</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12</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r>
              <a:rPr lang="en-US" sz="2000" b="1" dirty="0"/>
              <a:t>Data Set Description.</a:t>
            </a:r>
          </a:p>
          <a:p>
            <a:pPr marL="342900" indent="-342900">
              <a:buFont typeface="Arial"/>
              <a:buChar char="•"/>
            </a:pPr>
            <a:r>
              <a:rPr lang="en-US" sz="2000" b="1" dirty="0"/>
              <a:t>Exploratory Analysis to understand the data.</a:t>
            </a:r>
          </a:p>
          <a:p>
            <a:pPr marL="342900" indent="-342900">
              <a:buFont typeface="Arial"/>
              <a:buChar char="•"/>
            </a:pPr>
            <a:r>
              <a:rPr lang="en-US" sz="2000" b="1" dirty="0"/>
              <a:t>Use various preprocessing to clean and prepare the data.</a:t>
            </a:r>
          </a:p>
          <a:p>
            <a:pPr marL="342900" indent="-342900">
              <a:buFont typeface="Arial"/>
              <a:buChar char="•"/>
            </a:pPr>
            <a:r>
              <a:rPr lang="en-US" sz="2000" b="1" dirty="0"/>
              <a:t>Use naive </a:t>
            </a:r>
            <a:r>
              <a:rPr lang="en-US" sz="2000" b="1" dirty="0" err="1"/>
              <a:t>XGBoost</a:t>
            </a:r>
            <a:r>
              <a:rPr lang="en-US" sz="2000" b="1" dirty="0"/>
              <a:t> to run the classification.</a:t>
            </a:r>
          </a:p>
          <a:p>
            <a:pPr marL="342900" indent="-342900">
              <a:buFont typeface="Arial"/>
              <a:buChar char="•"/>
            </a:pPr>
            <a:r>
              <a:rPr lang="en-US" sz="2000" b="1" dirty="0"/>
              <a:t>Use cross validation to get the model.</a:t>
            </a:r>
          </a:p>
          <a:p>
            <a:pPr marL="342900" indent="-342900">
              <a:buFont typeface="Arial"/>
              <a:buChar char="•"/>
            </a:pPr>
            <a:r>
              <a:rPr lang="en-US" sz="2000" b="1" dirty="0"/>
              <a:t>Plot, precision recall curve and ROC curve.</a:t>
            </a:r>
          </a:p>
          <a:p>
            <a:pPr marL="342900" indent="-342900">
              <a:buFont typeface="Arial"/>
              <a:buChar char="•"/>
            </a:pPr>
            <a:r>
              <a:rPr lang="en-US" sz="2000" b="1" dirty="0"/>
              <a:t>We will then tune it and use weighted positive samples to improve classification performance.</a:t>
            </a:r>
          </a:p>
          <a:p>
            <a:pPr marL="342900" indent="-342900">
              <a:buFont typeface="Arial"/>
              <a:buChar char="•"/>
            </a:pPr>
            <a:r>
              <a:rPr lang="en-US" sz="2000" b="1" dirty="0"/>
              <a:t>We will also talk about the following advanced techniques.</a:t>
            </a:r>
          </a:p>
          <a:p>
            <a:pPr marL="342900" indent="-342900">
              <a:buFont typeface="Arial"/>
              <a:buChar char="•"/>
            </a:pPr>
            <a:r>
              <a:rPr lang="en-US" sz="2000" b="1" dirty="0"/>
              <a:t>Oversampling of </a:t>
            </a:r>
            <a:r>
              <a:rPr lang="en-US" sz="2000" b="1" dirty="0" smtClean="0"/>
              <a:t>minority </a:t>
            </a:r>
            <a:r>
              <a:rPr lang="en-US" sz="2000" b="1" dirty="0"/>
              <a:t>class and </a:t>
            </a:r>
            <a:r>
              <a:rPr lang="en-US" sz="2000" b="1" dirty="0" err="1"/>
              <a:t>Undersampling</a:t>
            </a:r>
            <a:r>
              <a:rPr lang="en-US" sz="2000" b="1" dirty="0"/>
              <a:t> of </a:t>
            </a:r>
            <a:r>
              <a:rPr lang="en-US" sz="2000" b="1" dirty="0" smtClean="0"/>
              <a:t>majority </a:t>
            </a:r>
            <a:r>
              <a:rPr lang="en-US" sz="2000" b="1" dirty="0"/>
              <a:t>class.</a:t>
            </a:r>
          </a:p>
          <a:p>
            <a:pPr marL="342900" indent="-342900">
              <a:buFont typeface="Arial"/>
              <a:buChar char="•"/>
            </a:pPr>
            <a:r>
              <a:rPr lang="en-US" sz="2000" b="1" dirty="0"/>
              <a:t>SMOTE algorithms.</a:t>
            </a:r>
          </a:p>
        </p:txBody>
      </p:sp>
    </p:spTree>
    <p:extLst>
      <p:ext uri="{BB962C8B-B14F-4D97-AF65-F5344CB8AC3E}">
        <p14:creationId xmlns:p14="http://schemas.microsoft.com/office/powerpoint/2010/main" val="411685389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13</a:t>
            </a:fld>
            <a:endParaRPr lang="uk-UA"/>
          </a:p>
        </p:txBody>
      </p:sp>
      <p:sp>
        <p:nvSpPr>
          <p:cNvPr id="309" name="Shape 309"/>
          <p:cNvSpPr txBox="1">
            <a:spLocks noGrp="1"/>
          </p:cNvSpPr>
          <p:nvPr>
            <p:ph type="title"/>
          </p:nvPr>
        </p:nvSpPr>
        <p:spPr/>
        <p:txBody>
          <a:bodyPr/>
          <a:lstStyle/>
          <a:p>
            <a:r>
              <a:rPr lang="en-US" dirty="0" smtClean="0"/>
              <a:t>Tools and Technologies</a:t>
            </a:r>
            <a:endParaRPr lang="en-US" dirty="0"/>
          </a:p>
        </p:txBody>
      </p:sp>
      <p:pic>
        <p:nvPicPr>
          <p:cNvPr id="4" name="Picture 3" descr="odsc_18_tool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657" y="1752600"/>
            <a:ext cx="7747000" cy="3505200"/>
          </a:xfrm>
          <a:prstGeom prst="rect">
            <a:avLst/>
          </a:prstGeom>
        </p:spPr>
      </p:pic>
    </p:spTree>
    <p:extLst>
      <p:ext uri="{BB962C8B-B14F-4D97-AF65-F5344CB8AC3E}">
        <p14:creationId xmlns:p14="http://schemas.microsoft.com/office/powerpoint/2010/main" val="166277668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err="1" smtClean="0"/>
              <a:t>Scikit</a:t>
            </a:r>
            <a:r>
              <a:rPr lang="en-US" b="1" dirty="0" smtClean="0"/>
              <a:t>-Learn</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14</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endParaRPr lang="en-US" sz="2000" b="1" dirty="0" smtClean="0"/>
          </a:p>
          <a:p>
            <a:pPr marL="342900" indent="-342900">
              <a:buFont typeface="Arial"/>
              <a:buChar char="•"/>
            </a:pPr>
            <a:r>
              <a:rPr lang="en-US" sz="2000" b="1" dirty="0" smtClean="0"/>
              <a:t>Library of ML models and utilities</a:t>
            </a:r>
          </a:p>
          <a:p>
            <a:pPr marL="342900" indent="-342900">
              <a:buFont typeface="Arial"/>
              <a:buChar char="•"/>
            </a:pPr>
            <a:endParaRPr lang="en-US" sz="2000" b="1" dirty="0"/>
          </a:p>
          <a:p>
            <a:pPr marL="342900" indent="-342900">
              <a:buFont typeface="Arial"/>
              <a:buChar char="•"/>
            </a:pPr>
            <a:r>
              <a:rPr lang="en-US" sz="2000" b="1" dirty="0" smtClean="0"/>
              <a:t>Has many out of box ML models and utilities that works out of box</a:t>
            </a:r>
          </a:p>
          <a:p>
            <a:endParaRPr lang="en-US" sz="2000" b="1" dirty="0" smtClean="0"/>
          </a:p>
          <a:p>
            <a:pPr marL="342900" indent="-342900">
              <a:buFont typeface="Arial"/>
              <a:buChar char="•"/>
            </a:pPr>
            <a:r>
              <a:rPr lang="en-US" sz="2000" b="1" dirty="0" smtClean="0"/>
              <a:t>Python is now very popular among data-scientists.</a:t>
            </a:r>
          </a:p>
          <a:p>
            <a:pPr marL="342900" indent="-342900">
              <a:buFont typeface="Arial"/>
              <a:buChar char="•"/>
            </a:pPr>
            <a:endParaRPr lang="en-US" sz="2000" b="1" dirty="0" smtClean="0"/>
          </a:p>
          <a:p>
            <a:pPr marL="342900" indent="-342900">
              <a:buFont typeface="Arial"/>
              <a:buChar char="•"/>
            </a:pPr>
            <a:r>
              <a:rPr lang="en-US" sz="2000" b="1" dirty="0" err="1" smtClean="0"/>
              <a:t>XGBoost</a:t>
            </a:r>
            <a:r>
              <a:rPr lang="en-US" sz="2000" b="1" dirty="0" smtClean="0"/>
              <a:t> </a:t>
            </a:r>
            <a:r>
              <a:rPr lang="en-US" sz="2000" b="1" dirty="0"/>
              <a:t>allows one to tune various parameters.</a:t>
            </a:r>
          </a:p>
          <a:p>
            <a:pPr marL="342900" indent="-342900">
              <a:buFont typeface="Arial"/>
              <a:buChar char="•"/>
            </a:pPr>
            <a:endParaRPr lang="en-US" sz="2000" b="1" dirty="0" smtClean="0"/>
          </a:p>
          <a:p>
            <a:pPr marL="342900" indent="-342900">
              <a:buFont typeface="Arial"/>
              <a:buChar char="•"/>
            </a:pPr>
            <a:r>
              <a:rPr lang="en-US" sz="2000" b="1" dirty="0" smtClean="0"/>
              <a:t>Has pipeline, estimators and transformers concept that allows one to build big ML apps</a:t>
            </a:r>
          </a:p>
          <a:p>
            <a:pPr marL="342900" indent="-342900">
              <a:buFont typeface="Arial"/>
              <a:buChar char="•"/>
            </a:pPr>
            <a:endParaRPr lang="en-US" sz="2000" b="1" dirty="0"/>
          </a:p>
          <a:p>
            <a:pPr marL="342900" indent="-342900">
              <a:buFont typeface="Arial"/>
              <a:buChar char="•"/>
            </a:pPr>
            <a:r>
              <a:rPr lang="en-US" sz="2000" b="1" dirty="0" smtClean="0"/>
              <a:t>Well Documented and a lot of examples and support group.</a:t>
            </a:r>
            <a:endParaRPr lang="en-US" sz="2000" b="1" dirty="0"/>
          </a:p>
        </p:txBody>
      </p:sp>
      <p:pic>
        <p:nvPicPr>
          <p:cNvPr id="5" name="Picture 4" descr="odsc_18_sciki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7938" y="220473"/>
            <a:ext cx="4827490" cy="1188720"/>
          </a:xfrm>
          <a:prstGeom prst="rect">
            <a:avLst/>
          </a:prstGeom>
          <a:solidFill>
            <a:schemeClr val="bg2"/>
          </a:solidFill>
        </p:spPr>
      </p:pic>
    </p:spTree>
    <p:extLst>
      <p:ext uri="{BB962C8B-B14F-4D97-AF65-F5344CB8AC3E}">
        <p14:creationId xmlns:p14="http://schemas.microsoft.com/office/powerpoint/2010/main" val="163117886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Why and What of </a:t>
            </a:r>
            <a:r>
              <a:rPr lang="en-US" b="1" dirty="0" err="1" smtClean="0"/>
              <a:t>XGBoost</a:t>
            </a:r>
            <a:r>
              <a:rPr lang="en-US" b="1" dirty="0" smtClean="0"/>
              <a:t>.</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15</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endParaRPr lang="en-US" sz="2000" b="1" dirty="0" smtClean="0"/>
          </a:p>
          <a:p>
            <a:pPr marL="342900" indent="-342900">
              <a:buFont typeface="Arial"/>
              <a:buChar char="•"/>
            </a:pPr>
            <a:r>
              <a:rPr lang="en-US" sz="2000" b="1" dirty="0" err="1" smtClean="0"/>
              <a:t>XGBoost</a:t>
            </a:r>
            <a:r>
              <a:rPr lang="en-US" sz="2000" b="1" dirty="0" smtClean="0"/>
              <a:t> </a:t>
            </a:r>
            <a:r>
              <a:rPr lang="en-US" sz="2000" b="1" dirty="0"/>
              <a:t>is extreme gradient boosting algorithm based on trees and tends to perform very good out of the box compare to other ML algorithms.</a:t>
            </a:r>
          </a:p>
          <a:p>
            <a:pPr marL="342900" indent="-342900">
              <a:buFont typeface="Arial"/>
              <a:buChar char="•"/>
            </a:pPr>
            <a:endParaRPr lang="en-US" sz="2000" b="1" dirty="0" smtClean="0"/>
          </a:p>
          <a:p>
            <a:pPr marL="342900" indent="-342900">
              <a:buFont typeface="Arial"/>
              <a:buChar char="•"/>
            </a:pPr>
            <a:r>
              <a:rPr lang="en-US" sz="2000" b="1" dirty="0" err="1" smtClean="0"/>
              <a:t>XGBoost</a:t>
            </a:r>
            <a:r>
              <a:rPr lang="en-US" sz="2000" b="1" dirty="0" smtClean="0"/>
              <a:t> </a:t>
            </a:r>
            <a:r>
              <a:rPr lang="en-US" sz="2000" b="1" dirty="0"/>
              <a:t>is popular </a:t>
            </a:r>
            <a:r>
              <a:rPr lang="en-US" sz="2000" b="1" dirty="0" smtClean="0"/>
              <a:t>amongst </a:t>
            </a:r>
            <a:r>
              <a:rPr lang="en-US" sz="2000" b="1" dirty="0"/>
              <a:t>data-scientist and one of the most common ML algorithms used in </a:t>
            </a:r>
            <a:r>
              <a:rPr lang="en-US" sz="2000" b="1" dirty="0" err="1"/>
              <a:t>Kaggle</a:t>
            </a:r>
            <a:r>
              <a:rPr lang="en-US" sz="2000" b="1" dirty="0"/>
              <a:t> Competitions.</a:t>
            </a:r>
          </a:p>
          <a:p>
            <a:pPr marL="342900" indent="-342900">
              <a:buFont typeface="Arial"/>
              <a:buChar char="•"/>
            </a:pPr>
            <a:endParaRPr lang="en-US" sz="2000" b="1" dirty="0" smtClean="0"/>
          </a:p>
          <a:p>
            <a:pPr marL="342900" indent="-342900">
              <a:buFont typeface="Arial"/>
              <a:buChar char="•"/>
            </a:pPr>
            <a:r>
              <a:rPr lang="en-US" sz="2000" b="1" dirty="0" err="1" smtClean="0"/>
              <a:t>XGBoost</a:t>
            </a:r>
            <a:r>
              <a:rPr lang="en-US" sz="2000" b="1" dirty="0" smtClean="0"/>
              <a:t> </a:t>
            </a:r>
            <a:r>
              <a:rPr lang="en-US" sz="2000" b="1" dirty="0"/>
              <a:t>allows one to tune various parameters.</a:t>
            </a:r>
          </a:p>
          <a:p>
            <a:pPr marL="342900" indent="-342900">
              <a:buFont typeface="Arial"/>
              <a:buChar char="•"/>
            </a:pPr>
            <a:endParaRPr lang="en-US" sz="2000" b="1" dirty="0" smtClean="0"/>
          </a:p>
          <a:p>
            <a:pPr marL="342900" indent="-342900">
              <a:buFont typeface="Arial"/>
              <a:buChar char="•"/>
            </a:pPr>
            <a:r>
              <a:rPr lang="en-US" sz="2000" b="1" dirty="0" err="1" smtClean="0"/>
              <a:t>XGBoost</a:t>
            </a:r>
            <a:r>
              <a:rPr lang="en-US" sz="2000" b="1" dirty="0" smtClean="0"/>
              <a:t> </a:t>
            </a:r>
            <a:r>
              <a:rPr lang="en-US" sz="2000" b="1" dirty="0"/>
              <a:t>allows parallel processing</a:t>
            </a:r>
            <a:r>
              <a:rPr lang="en-US" sz="2000" b="1" dirty="0" smtClean="0"/>
              <a:t>.</a:t>
            </a:r>
          </a:p>
          <a:p>
            <a:pPr marL="342900" indent="-342900">
              <a:buFont typeface="Arial"/>
              <a:buChar char="•"/>
            </a:pPr>
            <a:endParaRPr lang="en-US" sz="2000" b="1" dirty="0"/>
          </a:p>
          <a:p>
            <a:pPr marL="342900" indent="-342900">
              <a:buFont typeface="Arial"/>
              <a:buChar char="•"/>
            </a:pPr>
            <a:r>
              <a:rPr lang="en-US" sz="2000" b="1" dirty="0" smtClean="0"/>
              <a:t>Works very well with Python and </a:t>
            </a:r>
            <a:r>
              <a:rPr lang="en-US" sz="2000" b="1" dirty="0" err="1" smtClean="0"/>
              <a:t>Scikit</a:t>
            </a:r>
            <a:r>
              <a:rPr lang="en-US" sz="2000" b="1" dirty="0" smtClean="0"/>
              <a:t> Learn.</a:t>
            </a:r>
            <a:endParaRPr lang="en-US" sz="2000" b="1" dirty="0"/>
          </a:p>
        </p:txBody>
      </p:sp>
      <p:pic>
        <p:nvPicPr>
          <p:cNvPr id="5" name="Picture 4" descr="odsc_18_xgboo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9129" y="220473"/>
            <a:ext cx="4737100" cy="922527"/>
          </a:xfrm>
          <a:prstGeom prst="rect">
            <a:avLst/>
          </a:prstGeom>
        </p:spPr>
      </p:pic>
    </p:spTree>
    <p:extLst>
      <p:ext uri="{BB962C8B-B14F-4D97-AF65-F5344CB8AC3E}">
        <p14:creationId xmlns:p14="http://schemas.microsoft.com/office/powerpoint/2010/main" val="294390071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16</a:t>
            </a:fld>
            <a:endParaRPr lang="en-US"/>
          </a:p>
        </p:txBody>
      </p:sp>
      <p:sp>
        <p:nvSpPr>
          <p:cNvPr id="3" name="Title 2"/>
          <p:cNvSpPr>
            <a:spLocks noGrp="1"/>
          </p:cNvSpPr>
          <p:nvPr>
            <p:ph type="title"/>
          </p:nvPr>
        </p:nvSpPr>
        <p:spPr/>
        <p:txBody>
          <a:bodyPr/>
          <a:lstStyle/>
          <a:p>
            <a:r>
              <a:rPr lang="en-US" dirty="0" err="1" smtClean="0"/>
              <a:t>XGBoost</a:t>
            </a:r>
            <a:endParaRPr lang="en-US" dirty="0"/>
          </a:p>
        </p:txBody>
      </p:sp>
      <p:pic>
        <p:nvPicPr>
          <p:cNvPr id="7" name="Content Placeholder 6" descr="odsc_18_xgb_t1.png"/>
          <p:cNvPicPr>
            <a:picLocks noGrp="1"/>
          </p:cNvPicPr>
          <p:nvPr>
            <p:ph sz="quarter" idx="12"/>
          </p:nvPr>
        </p:nvPicPr>
        <p:blipFill rotWithShape="1">
          <a:blip r:embed="rId3">
            <a:extLst>
              <a:ext uri="{28A0092B-C50C-407E-A947-70E740481C1C}">
                <a14:useLocalDpi xmlns:a14="http://schemas.microsoft.com/office/drawing/2010/main" val="0"/>
              </a:ext>
            </a:extLst>
          </a:blip>
          <a:srcRect l="584" r="-1426"/>
          <a:stretch/>
        </p:blipFill>
        <p:spPr>
          <a:xfrm>
            <a:off x="228600" y="1371600"/>
            <a:ext cx="11106312" cy="4398264"/>
          </a:xfrm>
        </p:spPr>
      </p:pic>
      <p:pic>
        <p:nvPicPr>
          <p:cNvPr id="6" name="Picture 5" descr="odsc_18_xgboo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9129" y="220473"/>
            <a:ext cx="4737100" cy="922527"/>
          </a:xfrm>
          <a:prstGeom prst="rect">
            <a:avLst/>
          </a:prstGeom>
        </p:spPr>
      </p:pic>
      <p:sp>
        <p:nvSpPr>
          <p:cNvPr id="8" name="TextBox 7"/>
          <p:cNvSpPr txBox="1"/>
          <p:nvPr/>
        </p:nvSpPr>
        <p:spPr>
          <a:xfrm>
            <a:off x="228600" y="5835134"/>
            <a:ext cx="9422570" cy="369332"/>
          </a:xfrm>
          <a:prstGeom prst="rect">
            <a:avLst/>
          </a:prstGeom>
          <a:noFill/>
        </p:spPr>
        <p:txBody>
          <a:bodyPr wrap="none" rtlCol="0">
            <a:spAutoFit/>
          </a:bodyPr>
          <a:lstStyle/>
          <a:p>
            <a:r>
              <a:rPr lang="en-US" dirty="0" smtClean="0">
                <a:solidFill>
                  <a:schemeClr val="bg2"/>
                </a:solidFill>
              </a:rPr>
              <a:t>Source: Official Tutorial =&gt; https</a:t>
            </a:r>
            <a:r>
              <a:rPr lang="en-US" dirty="0">
                <a:solidFill>
                  <a:schemeClr val="bg2"/>
                </a:solidFill>
              </a:rPr>
              <a:t>://</a:t>
            </a:r>
            <a:r>
              <a:rPr lang="en-US" dirty="0" err="1">
                <a:solidFill>
                  <a:schemeClr val="bg2"/>
                </a:solidFill>
              </a:rPr>
              <a:t>xgboost.readthedocs.io</a:t>
            </a:r>
            <a:r>
              <a:rPr lang="en-US" dirty="0">
                <a:solidFill>
                  <a:schemeClr val="bg2"/>
                </a:solidFill>
              </a:rPr>
              <a:t>/en/latest/tutorials/</a:t>
            </a:r>
            <a:r>
              <a:rPr lang="en-US" dirty="0" err="1">
                <a:solidFill>
                  <a:schemeClr val="bg2"/>
                </a:solidFill>
              </a:rPr>
              <a:t>model.html</a:t>
            </a:r>
            <a:endParaRPr lang="en-US" dirty="0">
              <a:solidFill>
                <a:schemeClr val="bg2"/>
              </a:solidFill>
            </a:endParaRPr>
          </a:p>
        </p:txBody>
      </p:sp>
    </p:spTree>
    <p:extLst>
      <p:ext uri="{BB962C8B-B14F-4D97-AF65-F5344CB8AC3E}">
        <p14:creationId xmlns:p14="http://schemas.microsoft.com/office/powerpoint/2010/main" val="214250314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17</a:t>
            </a:fld>
            <a:endParaRPr lang="en-US"/>
          </a:p>
        </p:txBody>
      </p:sp>
      <p:sp>
        <p:nvSpPr>
          <p:cNvPr id="3" name="Title 2"/>
          <p:cNvSpPr>
            <a:spLocks noGrp="1"/>
          </p:cNvSpPr>
          <p:nvPr>
            <p:ph type="title"/>
          </p:nvPr>
        </p:nvSpPr>
        <p:spPr/>
        <p:txBody>
          <a:bodyPr/>
          <a:lstStyle/>
          <a:p>
            <a:r>
              <a:rPr lang="en-US" dirty="0" err="1" smtClean="0"/>
              <a:t>XGBoost</a:t>
            </a:r>
            <a:r>
              <a:rPr lang="en-US" dirty="0" smtClean="0"/>
              <a:t> (continue </a:t>
            </a:r>
            <a:r>
              <a:rPr lang="mr-IN" dirty="0" smtClean="0"/>
              <a:t>…</a:t>
            </a:r>
            <a:r>
              <a:rPr lang="en-US" dirty="0" smtClean="0"/>
              <a:t>)</a:t>
            </a:r>
            <a:endParaRPr lang="en-US" dirty="0"/>
          </a:p>
        </p:txBody>
      </p:sp>
      <p:pic>
        <p:nvPicPr>
          <p:cNvPr id="6" name="Picture 5" descr="odsc_18_xgboo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9129" y="220473"/>
            <a:ext cx="4737100" cy="922527"/>
          </a:xfrm>
          <a:prstGeom prst="rect">
            <a:avLst/>
          </a:prstGeom>
        </p:spPr>
      </p:pic>
      <p:sp>
        <p:nvSpPr>
          <p:cNvPr id="8" name="TextBox 7"/>
          <p:cNvSpPr txBox="1"/>
          <p:nvPr/>
        </p:nvSpPr>
        <p:spPr>
          <a:xfrm>
            <a:off x="228600" y="5835134"/>
            <a:ext cx="9422570" cy="369332"/>
          </a:xfrm>
          <a:prstGeom prst="rect">
            <a:avLst/>
          </a:prstGeom>
          <a:noFill/>
        </p:spPr>
        <p:txBody>
          <a:bodyPr wrap="none" rtlCol="0">
            <a:spAutoFit/>
          </a:bodyPr>
          <a:lstStyle/>
          <a:p>
            <a:r>
              <a:rPr lang="en-US" dirty="0" smtClean="0">
                <a:solidFill>
                  <a:schemeClr val="bg2"/>
                </a:solidFill>
              </a:rPr>
              <a:t>Source: Official Tutorial =&gt; https</a:t>
            </a:r>
            <a:r>
              <a:rPr lang="en-US" dirty="0">
                <a:solidFill>
                  <a:schemeClr val="bg2"/>
                </a:solidFill>
              </a:rPr>
              <a:t>://</a:t>
            </a:r>
            <a:r>
              <a:rPr lang="en-US" dirty="0" err="1">
                <a:solidFill>
                  <a:schemeClr val="bg2"/>
                </a:solidFill>
              </a:rPr>
              <a:t>xgboost.readthedocs.io</a:t>
            </a:r>
            <a:r>
              <a:rPr lang="en-US" dirty="0">
                <a:solidFill>
                  <a:schemeClr val="bg2"/>
                </a:solidFill>
              </a:rPr>
              <a:t>/en/latest/tutorials/</a:t>
            </a:r>
            <a:r>
              <a:rPr lang="en-US" dirty="0" err="1">
                <a:solidFill>
                  <a:schemeClr val="bg2"/>
                </a:solidFill>
              </a:rPr>
              <a:t>model.html</a:t>
            </a:r>
            <a:endParaRPr lang="en-US" dirty="0">
              <a:solidFill>
                <a:schemeClr val="bg2"/>
              </a:solidFill>
            </a:endParaRPr>
          </a:p>
        </p:txBody>
      </p:sp>
      <p:pic>
        <p:nvPicPr>
          <p:cNvPr id="9" name="Content Placeholder 8" descr="odsc_18_xgb_t2.png"/>
          <p:cNvPicPr>
            <a:picLocks noGrp="1"/>
          </p:cNvPicPr>
          <p:nvPr>
            <p:ph sz="quarter" idx="12"/>
          </p:nvPr>
        </p:nvPicPr>
        <p:blipFill rotWithShape="1">
          <a:blip r:embed="rId4">
            <a:extLst>
              <a:ext uri="{28A0092B-C50C-407E-A947-70E740481C1C}">
                <a14:useLocalDpi xmlns:a14="http://schemas.microsoft.com/office/drawing/2010/main" val="0"/>
              </a:ext>
            </a:extLst>
          </a:blip>
          <a:srcRect t="1452" b="1452"/>
          <a:stretch/>
        </p:blipFill>
        <p:spPr>
          <a:xfrm>
            <a:off x="381000" y="1295400"/>
            <a:ext cx="10936224" cy="4356980"/>
          </a:xfrm>
        </p:spPr>
      </p:pic>
    </p:spTree>
    <p:extLst>
      <p:ext uri="{BB962C8B-B14F-4D97-AF65-F5344CB8AC3E}">
        <p14:creationId xmlns:p14="http://schemas.microsoft.com/office/powerpoint/2010/main" val="67081111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18</a:t>
            </a:fld>
            <a:endParaRPr lang="en-US"/>
          </a:p>
        </p:txBody>
      </p:sp>
      <p:sp>
        <p:nvSpPr>
          <p:cNvPr id="3" name="Title 2"/>
          <p:cNvSpPr>
            <a:spLocks noGrp="1"/>
          </p:cNvSpPr>
          <p:nvPr>
            <p:ph type="title"/>
          </p:nvPr>
        </p:nvSpPr>
        <p:spPr/>
        <p:txBody>
          <a:bodyPr/>
          <a:lstStyle/>
          <a:p>
            <a:r>
              <a:rPr lang="en-US" dirty="0" err="1" smtClean="0"/>
              <a:t>XGBoost</a:t>
            </a:r>
            <a:r>
              <a:rPr lang="en-US" dirty="0" smtClean="0"/>
              <a:t> (continue </a:t>
            </a:r>
            <a:r>
              <a:rPr lang="mr-IN" dirty="0" smtClean="0"/>
              <a:t>…</a:t>
            </a:r>
            <a:r>
              <a:rPr lang="en-US" dirty="0" smtClean="0"/>
              <a:t>)</a:t>
            </a:r>
            <a:endParaRPr lang="en-US" dirty="0"/>
          </a:p>
        </p:txBody>
      </p:sp>
      <p:pic>
        <p:nvPicPr>
          <p:cNvPr id="6" name="Picture 5" descr="odsc_18_xgboo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9129" y="220473"/>
            <a:ext cx="4737100" cy="922527"/>
          </a:xfrm>
          <a:prstGeom prst="rect">
            <a:avLst/>
          </a:prstGeom>
        </p:spPr>
      </p:pic>
      <p:sp>
        <p:nvSpPr>
          <p:cNvPr id="8" name="TextBox 7"/>
          <p:cNvSpPr txBox="1"/>
          <p:nvPr/>
        </p:nvSpPr>
        <p:spPr>
          <a:xfrm>
            <a:off x="228600" y="5835134"/>
            <a:ext cx="10626592" cy="369332"/>
          </a:xfrm>
          <a:prstGeom prst="rect">
            <a:avLst/>
          </a:prstGeom>
          <a:noFill/>
        </p:spPr>
        <p:txBody>
          <a:bodyPr wrap="none" rtlCol="0">
            <a:spAutoFit/>
          </a:bodyPr>
          <a:lstStyle/>
          <a:p>
            <a:r>
              <a:rPr lang="en-US" dirty="0" smtClean="0">
                <a:solidFill>
                  <a:schemeClr val="bg2"/>
                </a:solidFill>
              </a:rPr>
              <a:t>Source: From the </a:t>
            </a:r>
            <a:r>
              <a:rPr lang="en-US" dirty="0" err="1" smtClean="0">
                <a:solidFill>
                  <a:schemeClr val="bg2"/>
                </a:solidFill>
              </a:rPr>
              <a:t>XGBoost</a:t>
            </a:r>
            <a:r>
              <a:rPr lang="en-US" dirty="0" smtClean="0">
                <a:solidFill>
                  <a:schemeClr val="bg2"/>
                </a:solidFill>
              </a:rPr>
              <a:t> Author=</a:t>
            </a:r>
            <a:r>
              <a:rPr lang="en-US" dirty="0">
                <a:solidFill>
                  <a:schemeClr val="bg2"/>
                </a:solidFill>
              </a:rPr>
              <a:t>&gt; https://</a:t>
            </a:r>
            <a:r>
              <a:rPr lang="en-US" dirty="0" err="1">
                <a:solidFill>
                  <a:schemeClr val="bg2"/>
                </a:solidFill>
              </a:rPr>
              <a:t>homes.cs.washington.edu</a:t>
            </a:r>
            <a:r>
              <a:rPr lang="en-US" dirty="0">
                <a:solidFill>
                  <a:schemeClr val="bg2"/>
                </a:solidFill>
              </a:rPr>
              <a:t>/~</a:t>
            </a:r>
            <a:r>
              <a:rPr lang="en-US" dirty="0" err="1">
                <a:solidFill>
                  <a:schemeClr val="bg2"/>
                </a:solidFill>
              </a:rPr>
              <a:t>tqchen</a:t>
            </a:r>
            <a:r>
              <a:rPr lang="en-US" dirty="0">
                <a:solidFill>
                  <a:schemeClr val="bg2"/>
                </a:solidFill>
              </a:rPr>
              <a:t>/</a:t>
            </a:r>
            <a:r>
              <a:rPr lang="en-US" dirty="0" err="1">
                <a:solidFill>
                  <a:schemeClr val="bg2"/>
                </a:solidFill>
              </a:rPr>
              <a:t>pdf</a:t>
            </a:r>
            <a:r>
              <a:rPr lang="en-US" dirty="0">
                <a:solidFill>
                  <a:schemeClr val="bg2"/>
                </a:solidFill>
              </a:rPr>
              <a:t>/</a:t>
            </a:r>
            <a:r>
              <a:rPr lang="en-US" dirty="0" err="1">
                <a:solidFill>
                  <a:schemeClr val="bg2"/>
                </a:solidFill>
              </a:rPr>
              <a:t>BoostedTree.pdf</a:t>
            </a:r>
            <a:endParaRPr lang="en-US" dirty="0">
              <a:solidFill>
                <a:schemeClr val="bg2"/>
              </a:solidFill>
            </a:endParaRPr>
          </a:p>
        </p:txBody>
      </p:sp>
      <p:pic>
        <p:nvPicPr>
          <p:cNvPr id="7" name="Content Placeholder 6" descr="odsc_18_xgb_eq.png"/>
          <p:cNvPicPr>
            <a:picLocks noGrp="1" noChangeAspect="1"/>
          </p:cNvPicPr>
          <p:nvPr>
            <p:ph sz="quarter" idx="12"/>
          </p:nvPr>
        </p:nvPicPr>
        <p:blipFill>
          <a:blip r:embed="rId4">
            <a:extLst>
              <a:ext uri="{28A0092B-C50C-407E-A947-70E740481C1C}">
                <a14:useLocalDpi xmlns:a14="http://schemas.microsoft.com/office/drawing/2010/main" val="0"/>
              </a:ext>
            </a:extLst>
          </a:blip>
          <a:srcRect l="612" r="612"/>
          <a:stretch>
            <a:fillRect/>
          </a:stretch>
        </p:blipFill>
        <p:spPr>
          <a:xfrm>
            <a:off x="533400" y="1208314"/>
            <a:ext cx="10126662" cy="4114800"/>
          </a:xfrm>
        </p:spPr>
      </p:pic>
    </p:spTree>
    <p:extLst>
      <p:ext uri="{BB962C8B-B14F-4D97-AF65-F5344CB8AC3E}">
        <p14:creationId xmlns:p14="http://schemas.microsoft.com/office/powerpoint/2010/main" val="38018222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19</a:t>
            </a:fld>
            <a:endParaRPr lang="uk-UA"/>
          </a:p>
        </p:txBody>
      </p:sp>
      <p:sp>
        <p:nvSpPr>
          <p:cNvPr id="309" name="Shape 309"/>
          <p:cNvSpPr txBox="1">
            <a:spLocks noGrp="1"/>
          </p:cNvSpPr>
          <p:nvPr>
            <p:ph type="title"/>
          </p:nvPr>
        </p:nvSpPr>
        <p:spPr/>
        <p:txBody>
          <a:bodyPr/>
          <a:lstStyle/>
          <a:p>
            <a:r>
              <a:rPr lang="en-US" dirty="0" smtClean="0"/>
              <a:t>Overview of the </a:t>
            </a:r>
            <a:r>
              <a:rPr lang="en-US" dirty="0" smtClean="0"/>
              <a:t>this tutorial</a:t>
            </a:r>
            <a:endParaRPr lang="en-US" dirty="0"/>
          </a:p>
        </p:txBody>
      </p:sp>
      <p:pic>
        <p:nvPicPr>
          <p:cNvPr id="4" name="Picture 3" descr="odsc_18_worksh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362200"/>
            <a:ext cx="6858000" cy="3429000"/>
          </a:xfrm>
          <a:prstGeom prst="rect">
            <a:avLst/>
          </a:prstGeom>
        </p:spPr>
      </p:pic>
    </p:spTree>
    <p:extLst>
      <p:ext uri="{BB962C8B-B14F-4D97-AF65-F5344CB8AC3E}">
        <p14:creationId xmlns:p14="http://schemas.microsoft.com/office/powerpoint/2010/main" val="266342885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9367"/>
            <a:ext cx="4245168" cy="1667185"/>
          </a:xfrm>
        </p:spPr>
        <p:txBody>
          <a:bodyPr>
            <a:normAutofit/>
          </a:bodyPr>
          <a:lstStyle/>
          <a:p>
            <a:r>
              <a:rPr lang="en-US" sz="3700" dirty="0"/>
              <a:t>About Presenter</a:t>
            </a:r>
          </a:p>
        </p:txBody>
      </p:sp>
      <p:sp>
        <p:nvSpPr>
          <p:cNvPr id="4" name="Content Placeholder 3"/>
          <p:cNvSpPr>
            <a:spLocks noGrp="1"/>
          </p:cNvSpPr>
          <p:nvPr>
            <p:ph sz="quarter" idx="15"/>
          </p:nvPr>
        </p:nvSpPr>
        <p:spPr>
          <a:xfrm>
            <a:off x="4876800" y="1219201"/>
            <a:ext cx="6661149" cy="4783858"/>
          </a:xfrm>
          <a:solidFill>
            <a:schemeClr val="bg1"/>
          </a:solidFill>
        </p:spPr>
        <p:txBody>
          <a:bodyPr>
            <a:normAutofit fontScale="70000" lnSpcReduction="20000"/>
          </a:bodyPr>
          <a:lstStyle/>
          <a:p>
            <a:r>
              <a:rPr lang="en-US" sz="2800" dirty="0">
                <a:solidFill>
                  <a:schemeClr val="bg2"/>
                </a:solidFill>
              </a:rPr>
              <a:t>Alok Singh</a:t>
            </a:r>
          </a:p>
          <a:p>
            <a:r>
              <a:rPr lang="en-US" sz="2800" dirty="0">
                <a:solidFill>
                  <a:schemeClr val="bg2"/>
                </a:solidFill>
              </a:rPr>
              <a:t>	</a:t>
            </a:r>
            <a:endParaRPr lang="en-US" dirty="0" smtClean="0">
              <a:solidFill>
                <a:schemeClr val="bg2"/>
              </a:solidFill>
            </a:endParaRPr>
          </a:p>
          <a:p>
            <a:pPr marL="0" lvl="1" indent="0">
              <a:buNone/>
            </a:pPr>
            <a:r>
              <a:rPr lang="en-US" sz="2900" b="1" dirty="0" smtClean="0">
                <a:solidFill>
                  <a:schemeClr val="bg2"/>
                </a:solidFill>
              </a:rPr>
              <a:t>Alok </a:t>
            </a:r>
            <a:r>
              <a:rPr lang="en-US" sz="2900" b="1" dirty="0">
                <a:solidFill>
                  <a:schemeClr val="bg2"/>
                </a:solidFill>
              </a:rPr>
              <a:t>Singh is a Principal Engineer at the IBM CODAIT (Center for Open-Source Data and AI Technologies). He has built and architected multiple analytical frameworks and implemented machine learning algorithms along with various data science use cases. His interest is in creating Big Data and scalable machine learning software and algorithms. He has also created many Data Science based applications</a:t>
            </a:r>
            <a:r>
              <a:rPr lang="en-US" sz="2900" b="1" dirty="0" smtClean="0">
                <a:solidFill>
                  <a:schemeClr val="bg2"/>
                </a:solidFill>
              </a:rPr>
              <a:t>.</a:t>
            </a:r>
            <a:endParaRPr lang="en-US" dirty="0">
              <a:solidFill>
                <a:schemeClr val="bg2"/>
              </a:solidFill>
            </a:endParaRPr>
          </a:p>
          <a:p>
            <a:pPr lvl="1"/>
            <a:r>
              <a:rPr lang="en-US" dirty="0" smtClean="0">
                <a:solidFill>
                  <a:schemeClr val="bg2"/>
                </a:solidFill>
              </a:rPr>
              <a:t>Interests: Big </a:t>
            </a:r>
            <a:r>
              <a:rPr lang="en-US" dirty="0">
                <a:solidFill>
                  <a:schemeClr val="bg2"/>
                </a:solidFill>
              </a:rPr>
              <a:t>D</a:t>
            </a:r>
            <a:r>
              <a:rPr lang="en-US" dirty="0" smtClean="0">
                <a:solidFill>
                  <a:schemeClr val="bg2"/>
                </a:solidFill>
              </a:rPr>
              <a:t>ata, Scalable </a:t>
            </a:r>
            <a:r>
              <a:rPr lang="en-US" dirty="0">
                <a:solidFill>
                  <a:schemeClr val="bg2"/>
                </a:solidFill>
              </a:rPr>
              <a:t>M</a:t>
            </a:r>
            <a:r>
              <a:rPr lang="en-US" dirty="0" smtClean="0">
                <a:solidFill>
                  <a:schemeClr val="bg2"/>
                </a:solidFill>
              </a:rPr>
              <a:t>achine </a:t>
            </a:r>
            <a:r>
              <a:rPr lang="en-US" dirty="0">
                <a:solidFill>
                  <a:schemeClr val="bg2"/>
                </a:solidFill>
              </a:rPr>
              <a:t>L</a:t>
            </a:r>
            <a:r>
              <a:rPr lang="en-US" dirty="0" smtClean="0">
                <a:solidFill>
                  <a:schemeClr val="bg2"/>
                </a:solidFill>
              </a:rPr>
              <a:t>earning </a:t>
            </a:r>
            <a:r>
              <a:rPr lang="en-US" dirty="0">
                <a:solidFill>
                  <a:schemeClr val="bg2"/>
                </a:solidFill>
              </a:rPr>
              <a:t>S</a:t>
            </a:r>
            <a:r>
              <a:rPr lang="en-US" dirty="0" smtClean="0">
                <a:solidFill>
                  <a:schemeClr val="bg2"/>
                </a:solidFill>
              </a:rPr>
              <a:t>oftware, </a:t>
            </a:r>
            <a:r>
              <a:rPr lang="en-US" dirty="0">
                <a:solidFill>
                  <a:schemeClr val="bg2"/>
                </a:solidFill>
              </a:rPr>
              <a:t>and A</a:t>
            </a:r>
            <a:r>
              <a:rPr lang="en-US" dirty="0" smtClean="0">
                <a:solidFill>
                  <a:schemeClr val="bg2"/>
                </a:solidFill>
              </a:rPr>
              <a:t>lgorithms</a:t>
            </a:r>
            <a:r>
              <a:rPr lang="en-US" dirty="0" smtClean="0">
                <a:solidFill>
                  <a:schemeClr val="bg2"/>
                </a:solidFill>
              </a:rPr>
              <a:t>.</a:t>
            </a:r>
            <a:endParaRPr lang="en-US" dirty="0">
              <a:solidFill>
                <a:schemeClr val="bg2"/>
              </a:solidFill>
            </a:endParaRPr>
          </a:p>
          <a:p>
            <a:pPr lvl="1"/>
            <a:r>
              <a:rPr lang="en-US" dirty="0" smtClean="0">
                <a:solidFill>
                  <a:schemeClr val="bg2"/>
                </a:solidFill>
              </a:rPr>
              <a:t>Contact: </a:t>
            </a:r>
          </a:p>
          <a:p>
            <a:pPr marL="0" lvl="1" indent="0">
              <a:buNone/>
            </a:pPr>
            <a:r>
              <a:rPr lang="en-US" dirty="0" smtClean="0">
                <a:hlinkClick r:id="rId2"/>
              </a:rPr>
              <a:t>   </a:t>
            </a:r>
            <a:r>
              <a:rPr lang="en-US" dirty="0" err="1" smtClean="0">
                <a:solidFill>
                  <a:schemeClr val="bg2"/>
                </a:solidFill>
              </a:rPr>
              <a:t>url</a:t>
            </a:r>
            <a:r>
              <a:rPr lang="en-US" dirty="0" smtClean="0">
                <a:solidFill>
                  <a:schemeClr val="bg2"/>
                </a:solidFill>
              </a:rPr>
              <a:t>- </a:t>
            </a:r>
            <a:r>
              <a:rPr lang="en-US" dirty="0" smtClean="0">
                <a:hlinkClick r:id="rId2"/>
              </a:rPr>
              <a:t>http</a:t>
            </a:r>
            <a:r>
              <a:rPr lang="en-US" dirty="0">
                <a:hlinkClick r:id="rId2"/>
              </a:rPr>
              <a:t>://codait.org</a:t>
            </a:r>
            <a:endParaRPr lang="en-US" dirty="0" smtClean="0">
              <a:solidFill>
                <a:schemeClr val="bg2"/>
              </a:solidFill>
            </a:endParaRPr>
          </a:p>
          <a:p>
            <a:pPr marL="0" lvl="1" indent="0">
              <a:buNone/>
            </a:pPr>
            <a:r>
              <a:rPr lang="en-US" dirty="0" smtClean="0">
                <a:solidFill>
                  <a:schemeClr val="bg2"/>
                </a:solidFill>
              </a:rPr>
              <a:t> </a:t>
            </a:r>
            <a:r>
              <a:rPr lang="en-US" dirty="0" smtClean="0">
                <a:solidFill>
                  <a:schemeClr val="bg2"/>
                </a:solidFill>
              </a:rPr>
              <a:t>  email</a:t>
            </a:r>
            <a:r>
              <a:rPr lang="en-US" dirty="0" smtClean="0">
                <a:solidFill>
                  <a:schemeClr val="bg2"/>
                </a:solidFill>
              </a:rPr>
              <a:t>- </a:t>
            </a:r>
            <a:r>
              <a:rPr lang="en-US" dirty="0" smtClean="0">
                <a:solidFill>
                  <a:schemeClr val="bg2"/>
                </a:solidFill>
                <a:hlinkClick r:id="rId3"/>
              </a:rPr>
              <a:t>singh_alok@hotmail.com</a:t>
            </a:r>
            <a:endParaRPr lang="en-US" dirty="0" smtClean="0">
              <a:solidFill>
                <a:schemeClr val="bg2"/>
              </a:solidFill>
            </a:endParaRPr>
          </a:p>
          <a:p>
            <a:pPr marL="0" lvl="1" indent="0">
              <a:buNone/>
            </a:pPr>
            <a:r>
              <a:rPr lang="en-US" dirty="0" smtClean="0">
                <a:solidFill>
                  <a:schemeClr val="bg2"/>
                </a:solidFill>
              </a:rPr>
              <a:t> </a:t>
            </a:r>
            <a:r>
              <a:rPr lang="en-US" dirty="0" smtClean="0">
                <a:solidFill>
                  <a:schemeClr val="bg2"/>
                </a:solidFill>
              </a:rPr>
              <a:t>  </a:t>
            </a:r>
            <a:r>
              <a:rPr lang="en-US" dirty="0" err="1" smtClean="0">
                <a:solidFill>
                  <a:schemeClr val="bg2"/>
                </a:solidFill>
              </a:rPr>
              <a:t>github</a:t>
            </a:r>
            <a:r>
              <a:rPr lang="en-US" dirty="0" smtClean="0">
                <a:solidFill>
                  <a:schemeClr val="bg2"/>
                </a:solidFill>
              </a:rPr>
              <a:t> </a:t>
            </a:r>
            <a:r>
              <a:rPr lang="en-US" dirty="0" smtClean="0">
                <a:solidFill>
                  <a:schemeClr val="bg2"/>
                </a:solidFill>
              </a:rPr>
              <a:t>-</a:t>
            </a:r>
            <a:r>
              <a:rPr lang="en-US" dirty="0" smtClean="0">
                <a:solidFill>
                  <a:schemeClr val="bg2"/>
                </a:solidFill>
                <a:hlinkClick r:id="rId4"/>
              </a:rPr>
              <a:t>https</a:t>
            </a:r>
            <a:r>
              <a:rPr lang="en-US" dirty="0">
                <a:solidFill>
                  <a:schemeClr val="bg2"/>
                </a:solidFill>
                <a:hlinkClick r:id="rId4"/>
              </a:rPr>
              <a:t>://github.com/</a:t>
            </a:r>
            <a:r>
              <a:rPr lang="en-US" dirty="0" smtClean="0">
                <a:solidFill>
                  <a:schemeClr val="bg2"/>
                </a:solidFill>
                <a:hlinkClick r:id="rId4"/>
              </a:rPr>
              <a:t>aloknsingh</a:t>
            </a:r>
            <a:endParaRPr lang="en-US" dirty="0" smtClean="0">
              <a:solidFill>
                <a:schemeClr val="bg2"/>
              </a:solidFill>
            </a:endParaRPr>
          </a:p>
          <a:p>
            <a:pPr lvl="1"/>
            <a:endParaRPr lang="en-US" dirty="0" smtClean="0"/>
          </a:p>
        </p:txBody>
      </p:sp>
      <p:sp>
        <p:nvSpPr>
          <p:cNvPr id="6" name="Slide Number Placeholder 5"/>
          <p:cNvSpPr>
            <a:spLocks noGrp="1"/>
          </p:cNvSpPr>
          <p:nvPr>
            <p:ph type="sldNum" sz="quarter" idx="2"/>
          </p:nvPr>
        </p:nvSpPr>
        <p:spPr/>
        <p:txBody>
          <a:bodyPr/>
          <a:lstStyle/>
          <a:p>
            <a:fld id="{86CB4B4D-7CA3-9044-876B-883B54F8677D}" type="slidenum">
              <a:rPr lang="uk-UA" smtClean="0"/>
              <a:t>2</a:t>
            </a:fld>
            <a:endParaRPr lang="uk-UA"/>
          </a:p>
        </p:txBody>
      </p:sp>
      <p:pic>
        <p:nvPicPr>
          <p:cNvPr id="9" name="Picture Placeholder 8" descr="AlokSinghStc.jpg"/>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l="8263" r="8263"/>
          <a:stretch>
            <a:fillRect/>
          </a:stretch>
        </p:blipFill>
        <p:spPr>
          <a:xfrm>
            <a:off x="494799" y="1524000"/>
            <a:ext cx="3454400" cy="4479059"/>
          </a:xfrm>
        </p:spPr>
      </p:pic>
    </p:spTree>
    <p:extLst>
      <p:ext uri="{BB962C8B-B14F-4D97-AF65-F5344CB8AC3E}">
        <p14:creationId xmlns:p14="http://schemas.microsoft.com/office/powerpoint/2010/main" val="66056278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Scikit</a:t>
            </a:r>
            <a:r>
              <a:rPr lang="en-US" dirty="0" smtClean="0"/>
              <a:t>-based ML flow</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85779240"/>
              </p:ext>
            </p:extLst>
          </p:nvPr>
        </p:nvGraphicFramePr>
        <p:xfrm>
          <a:off x="0" y="1124747"/>
          <a:ext cx="12192000" cy="5733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914400" y="1498601"/>
            <a:ext cx="5588000" cy="75234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2" tIns="67732" rIns="67732" bIns="67732" numCol="1" spcCol="50799" rtlCol="0" anchor="ctr">
            <a:spAutoFit/>
          </a:bodyPr>
          <a:lstStyle/>
          <a:p>
            <a:pPr defTabSz="1100639" hangingPunct="0"/>
            <a:r>
              <a:rPr lang="en-US" sz="4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sym typeface="HelvNeue Bold for IBM"/>
              </a:rPr>
              <a:t>Tutorial </a:t>
            </a:r>
            <a:r>
              <a:rPr lang="en-US" sz="4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sym typeface="HelvNeue Bold for IBM"/>
              </a:rPr>
              <a:t>ML </a:t>
            </a:r>
            <a:r>
              <a:rPr lang="en-US" sz="4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sym typeface="HelvNeue Bold for IBM"/>
              </a:rPr>
              <a:t>Flow</a:t>
            </a:r>
          </a:p>
        </p:txBody>
      </p:sp>
      <p:sp>
        <p:nvSpPr>
          <p:cNvPr id="5" name="TextBox 4"/>
          <p:cNvSpPr txBox="1"/>
          <p:nvPr/>
        </p:nvSpPr>
        <p:spPr>
          <a:xfrm>
            <a:off x="1379710" y="548798"/>
            <a:ext cx="136789" cy="7523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732" tIns="67732" rIns="67732" bIns="67732" numCol="1" spcCol="50799" rtlCol="0" anchor="ctr">
            <a:spAutoFit/>
          </a:bodyPr>
          <a:lstStyle/>
          <a:p>
            <a:pPr defTabSz="1100639" hangingPunct="0"/>
            <a:endParaRPr lang="en-US" sz="4000" dirty="0">
              <a:solidFill>
                <a:schemeClr val="bg2">
                  <a:lumMod val="50000"/>
                </a:schemeClr>
              </a:solidFill>
              <a:sym typeface="HelvNeue Bold for IBM"/>
            </a:endParaRPr>
          </a:p>
        </p:txBody>
      </p:sp>
    </p:spTree>
    <p:extLst>
      <p:ext uri="{BB962C8B-B14F-4D97-AF65-F5344CB8AC3E}">
        <p14:creationId xmlns:p14="http://schemas.microsoft.com/office/powerpoint/2010/main" val="1345312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D2E98E7A-322C-934C-BECB-5C2DAD167A7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B31F89BA-B05A-2B44-9EE2-2BD091450BBF}"/>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9C096E99-81B8-F245-99F2-000917E487B8}"/>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CE624E25-72A2-3849-9F14-3914CF721556}"/>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BF1A6C1A-3E72-634D-A656-E8DB40A70CCF}"/>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641A94A7-3AB3-9948-9BCF-53572608B995}"/>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75D4E6DC-765B-F145-AB02-F7936D000AA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
                                            <p:graphicEl>
                                              <a:dgm id="{D2E98E7A-322C-934C-BECB-5C2DAD167A7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4">
                                            <p:graphicEl>
                                              <a:dgm id="{B31F89BA-B05A-2B44-9EE2-2BD091450BBF}"/>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4">
                                            <p:graphicEl>
                                              <a:dgm id="{9C096E99-81B8-F245-99F2-000917E487B8}"/>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4">
                                            <p:graphicEl>
                                              <a:dgm id="{CE624E25-72A2-3849-9F14-3914CF721556}"/>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4">
                                            <p:graphicEl>
                                              <a:dgm id="{BF1A6C1A-3E72-634D-A656-E8DB40A70CCF}"/>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4">
                                            <p:graphicEl>
                                              <a:dgm id="{641A94A7-3AB3-9948-9BCF-53572608B995}"/>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4">
                                            <p:graphicEl>
                                              <a:dgm id="{75D4E6DC-765B-F145-AB02-F7936D000AA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Graphic spid="4" grpI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a:t>Metrics for Model </a:t>
            </a:r>
            <a:r>
              <a:rPr lang="en-US" b="1" dirty="0" smtClean="0"/>
              <a:t>Performance.</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21</a:t>
            </a:fld>
            <a:endParaRPr lang="en-US"/>
          </a:p>
        </p:txBody>
      </p:sp>
      <p:sp>
        <p:nvSpPr>
          <p:cNvPr id="4" name="Text Placeholder 3"/>
          <p:cNvSpPr>
            <a:spLocks noGrp="1"/>
          </p:cNvSpPr>
          <p:nvPr>
            <p:ph type="body" sz="quarter" idx="12"/>
          </p:nvPr>
        </p:nvSpPr>
        <p:spPr>
          <a:xfrm>
            <a:off x="304800" y="1499617"/>
            <a:ext cx="11582400" cy="4781127"/>
          </a:xfrm>
        </p:spPr>
        <p:txBody>
          <a:bodyPr/>
          <a:lstStyle/>
          <a:p>
            <a:endParaRPr lang="en-US" sz="2000" b="1" dirty="0" smtClean="0"/>
          </a:p>
          <a:p>
            <a:endParaRPr lang="en-US" sz="2000" b="1" dirty="0"/>
          </a:p>
          <a:p>
            <a:r>
              <a:rPr lang="en-US" sz="2000" b="1" dirty="0" smtClean="0"/>
              <a:t>To </a:t>
            </a:r>
            <a:r>
              <a:rPr lang="en-US" sz="2000" b="1" dirty="0"/>
              <a:t>come up with the best model, we should evaluate model performance for comparison </a:t>
            </a:r>
            <a:r>
              <a:rPr lang="en-US" sz="2000" b="1" dirty="0" smtClean="0"/>
              <a:t>among various models. There </a:t>
            </a:r>
            <a:r>
              <a:rPr lang="en-US" sz="2000" b="1" dirty="0"/>
              <a:t>are many ways to evaluate the model performance for classification</a:t>
            </a:r>
            <a:r>
              <a:rPr lang="en-US" sz="2000" b="1" dirty="0" smtClean="0"/>
              <a:t>.</a:t>
            </a:r>
          </a:p>
          <a:p>
            <a:r>
              <a:rPr lang="en-US" sz="2000" b="1" dirty="0" smtClean="0"/>
              <a:t>Before we go into model training we will understand various model evaluation criteria</a:t>
            </a:r>
            <a:endParaRPr lang="en-US" sz="2000" b="1" dirty="0"/>
          </a:p>
          <a:p>
            <a:endParaRPr lang="en-US" sz="2000" b="1" dirty="0"/>
          </a:p>
          <a:p>
            <a:r>
              <a:rPr lang="en-US" sz="2000" b="1" dirty="0"/>
              <a:t>1) Accuracy Score</a:t>
            </a:r>
          </a:p>
          <a:p>
            <a:endParaRPr lang="en-US" sz="2000" b="1" dirty="0"/>
          </a:p>
          <a:p>
            <a:r>
              <a:rPr lang="en-US" sz="2000" b="1" dirty="0"/>
              <a:t>2) Confusion Matrix</a:t>
            </a:r>
          </a:p>
          <a:p>
            <a:endParaRPr lang="en-US" sz="2000" b="1" dirty="0"/>
          </a:p>
          <a:p>
            <a:r>
              <a:rPr lang="en-US" sz="2000" b="1" dirty="0"/>
              <a:t>3) ROC curve</a:t>
            </a:r>
          </a:p>
          <a:p>
            <a:endParaRPr lang="en-US" sz="2000" b="1" dirty="0"/>
          </a:p>
          <a:p>
            <a:r>
              <a:rPr lang="en-US" sz="2000" b="1" dirty="0"/>
              <a:t>4) Precision Recall </a:t>
            </a:r>
            <a:r>
              <a:rPr lang="en-US" sz="2000" b="1" dirty="0" smtClean="0"/>
              <a:t>Curve</a:t>
            </a:r>
            <a:endParaRPr lang="en-US" sz="2000" b="1" dirty="0"/>
          </a:p>
        </p:txBody>
      </p:sp>
      <p:pic>
        <p:nvPicPr>
          <p:cNvPr id="5" name="Picture 4" descr="odsc_18_metric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557" y="-1"/>
            <a:ext cx="4305300" cy="1535903"/>
          </a:xfrm>
          <a:prstGeom prst="rect">
            <a:avLst/>
          </a:prstGeom>
        </p:spPr>
      </p:pic>
    </p:spTree>
    <p:extLst>
      <p:ext uri="{BB962C8B-B14F-4D97-AF65-F5344CB8AC3E}">
        <p14:creationId xmlns:p14="http://schemas.microsoft.com/office/powerpoint/2010/main" val="140764130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22</a:t>
            </a:fld>
            <a:endParaRPr lang="en-US" dirty="0"/>
          </a:p>
        </p:txBody>
      </p:sp>
      <p:sp>
        <p:nvSpPr>
          <p:cNvPr id="3" name="Title 2"/>
          <p:cNvSpPr>
            <a:spLocks noGrp="1"/>
          </p:cNvSpPr>
          <p:nvPr>
            <p:ph type="title"/>
          </p:nvPr>
        </p:nvSpPr>
        <p:spPr/>
        <p:txBody>
          <a:bodyPr/>
          <a:lstStyle/>
          <a:p>
            <a:r>
              <a:rPr lang="en-US" dirty="0" smtClean="0"/>
              <a:t>Confusion Matrix</a:t>
            </a:r>
            <a:endParaRPr lang="en-US" dirty="0"/>
          </a:p>
        </p:txBody>
      </p:sp>
      <p:graphicFrame>
        <p:nvGraphicFramePr>
          <p:cNvPr id="16" name="Content Placeholder 15"/>
          <p:cNvGraphicFramePr>
            <a:graphicFrameLocks noGrp="1"/>
          </p:cNvGraphicFramePr>
          <p:nvPr>
            <p:ph sz="quarter" idx="12"/>
            <p:extLst>
              <p:ext uri="{D42A27DB-BD31-4B8C-83A1-F6EECF244321}">
                <p14:modId xmlns:p14="http://schemas.microsoft.com/office/powerpoint/2010/main" val="2769304751"/>
              </p:ext>
            </p:extLst>
          </p:nvPr>
        </p:nvGraphicFramePr>
        <p:xfrm>
          <a:off x="927555" y="920613"/>
          <a:ext cx="9432524" cy="5293771"/>
        </p:xfrm>
        <a:graphic>
          <a:graphicData uri="http://schemas.openxmlformats.org/drawingml/2006/table">
            <a:tbl>
              <a:tblPr firstRow="1" bandRow="1">
                <a:tableStyleId>{5C22544A-7EE6-4342-B048-85BDC9FD1C3A}</a:tableStyleId>
              </a:tblPr>
              <a:tblGrid>
                <a:gridCol w="949255"/>
                <a:gridCol w="4444836"/>
                <a:gridCol w="4038433"/>
              </a:tblGrid>
              <a:tr h="1026283">
                <a:tc>
                  <a:txBody>
                    <a:bodyPr/>
                    <a:lstStyle/>
                    <a:p>
                      <a:endParaRPr lang="en-US" dirty="0"/>
                    </a:p>
                  </a:txBody>
                  <a:tcPr>
                    <a:cell3D prstMaterial="dkEdge">
                      <a:bevel/>
                      <a:lightRig rig="flood" dir="t"/>
                    </a:cell3D>
                    <a:solidFill>
                      <a:srgbClr val="FFFFFF"/>
                    </a:solidFill>
                  </a:tcPr>
                </a:tc>
                <a:tc>
                  <a:txBody>
                    <a:bodyPr/>
                    <a:lstStyle/>
                    <a:p>
                      <a:endParaRPr lang="en-US" dirty="0"/>
                    </a:p>
                  </a:txBody>
                  <a:tcPr>
                    <a:cell3D prstMaterial="dkEdge">
                      <a:bevel/>
                      <a:lightRig rig="flood" dir="t"/>
                    </a:cell3D>
                    <a:solidFill>
                      <a:srgbClr val="FFFFFF"/>
                    </a:solidFill>
                  </a:tcPr>
                </a:tc>
                <a:tc>
                  <a:txBody>
                    <a:bodyPr/>
                    <a:lstStyle/>
                    <a:p>
                      <a:endParaRPr lang="en-US" dirty="0"/>
                    </a:p>
                  </a:txBody>
                  <a:tcPr>
                    <a:cell3D prstMaterial="dkEdge">
                      <a:bevel/>
                      <a:lightRig rig="flood" dir="t"/>
                    </a:cell3D>
                    <a:solidFill>
                      <a:srgbClr val="FFFFFF"/>
                    </a:solidFill>
                  </a:tcPr>
                </a:tc>
              </a:tr>
              <a:tr h="1891172">
                <a:tc>
                  <a:txBody>
                    <a:bodyPr/>
                    <a:lstStyle/>
                    <a:p>
                      <a:endParaRPr lang="en-US" dirty="0"/>
                    </a:p>
                  </a:txBody>
                  <a:tcPr>
                    <a:cell3D prstMaterial="dkEdge">
                      <a:bevel/>
                      <a:lightRig rig="flood" dir="t"/>
                    </a:cell3D>
                    <a:solidFill>
                      <a:srgbClr val="FFFFFF"/>
                    </a:solidFill>
                  </a:tcPr>
                </a:tc>
                <a:tc>
                  <a:txBody>
                    <a:bodyPr/>
                    <a:lstStyle/>
                    <a:p>
                      <a:endParaRPr lang="en-US" dirty="0"/>
                    </a:p>
                  </a:txBody>
                  <a:tcPr>
                    <a:cell3D prstMaterial="dkEdge">
                      <a:bevel/>
                      <a:lightRig rig="flood" dir="t"/>
                    </a:cell3D>
                    <a:solidFill>
                      <a:srgbClr val="FFFFFF"/>
                    </a:solidFill>
                  </a:tcPr>
                </a:tc>
                <a:tc>
                  <a:txBody>
                    <a:bodyPr/>
                    <a:lstStyle/>
                    <a:p>
                      <a:r>
                        <a:rPr lang="en-US" baseline="0" dirty="0" smtClean="0"/>
                        <a:t>                     </a:t>
                      </a:r>
                    </a:p>
                    <a:p>
                      <a:r>
                        <a:rPr lang="en-US" baseline="0" dirty="0" smtClean="0"/>
                        <a:t>   </a:t>
                      </a:r>
                      <a:endParaRPr lang="en-US" dirty="0"/>
                    </a:p>
                  </a:txBody>
                  <a:tcPr>
                    <a:cell3D prstMaterial="dkEdge">
                      <a:bevel/>
                      <a:lightRig rig="flood" dir="t"/>
                    </a:cell3D>
                    <a:solidFill>
                      <a:srgbClr val="FFFFFF"/>
                    </a:solidFill>
                  </a:tcPr>
                </a:tc>
              </a:tr>
              <a:tr h="2376316">
                <a:tc>
                  <a:txBody>
                    <a:bodyPr/>
                    <a:lstStyle/>
                    <a:p>
                      <a:endParaRPr lang="en-US" dirty="0"/>
                    </a:p>
                  </a:txBody>
                  <a:tcPr>
                    <a:cell3D prstMaterial="dkEdge">
                      <a:bevel/>
                      <a:lightRig rig="flood" dir="t"/>
                    </a:cell3D>
                    <a:solidFill>
                      <a:srgbClr val="FFFFFF"/>
                    </a:solidFill>
                  </a:tcPr>
                </a:tc>
                <a:tc>
                  <a:txBody>
                    <a:bodyPr/>
                    <a:lstStyle/>
                    <a:p>
                      <a:endParaRPr lang="en-US" dirty="0"/>
                    </a:p>
                  </a:txBody>
                  <a:tcPr>
                    <a:cell3D prstMaterial="dkEdge">
                      <a:bevel/>
                      <a:lightRig rig="flood" dir="t"/>
                    </a:cell3D>
                    <a:solidFill>
                      <a:srgbClr val="FFFFFF"/>
                    </a:solidFill>
                  </a:tcPr>
                </a:tc>
                <a:tc>
                  <a:txBody>
                    <a:bodyPr/>
                    <a:lstStyle/>
                    <a:p>
                      <a:endParaRPr lang="en-US" dirty="0"/>
                    </a:p>
                  </a:txBody>
                  <a:tcPr>
                    <a:cell3D prstMaterial="dkEdge">
                      <a:bevel/>
                      <a:lightRig rig="flood" dir="t"/>
                    </a:cell3D>
                    <a:solidFill>
                      <a:srgbClr val="FFFFFF"/>
                    </a:solidFill>
                  </a:tcPr>
                </a:tc>
              </a:tr>
            </a:tbl>
          </a:graphicData>
        </a:graphic>
      </p:graphicFrame>
      <p:sp>
        <p:nvSpPr>
          <p:cNvPr id="17" name="Rectangle 16"/>
          <p:cNvSpPr/>
          <p:nvPr/>
        </p:nvSpPr>
        <p:spPr>
          <a:xfrm>
            <a:off x="-404575" y="2539868"/>
            <a:ext cx="3486912" cy="830997"/>
          </a:xfrm>
          <a:prstGeom prst="rect">
            <a:avLst/>
          </a:prstGeom>
          <a:noFill/>
        </p:spPr>
        <p:txBody>
          <a:bodyPr wrap="square" lIns="91440" tIns="45720" rIns="91440" bIns="45720">
            <a:spAutoFit/>
            <a:scene3d>
              <a:camera prst="orthographicFront">
                <a:rot lat="0" lon="0" rev="5400000"/>
              </a:camera>
              <a:lightRig rig="balanced" dir="t">
                <a:rot lat="0" lon="0" rev="2100000"/>
              </a:lightRig>
            </a:scene3d>
            <a:sp3d extrusionH="57150" prstMaterial="metal">
              <a:bevelT w="38100" h="25400"/>
              <a:contourClr>
                <a:schemeClr val="bg2"/>
              </a:contourClr>
            </a:sp3d>
          </a:bodyPr>
          <a:lstStyle/>
          <a:p>
            <a:pPr algn="ctr"/>
            <a:r>
              <a:rPr lang="en-US" sz="2400" b="1" dirty="0" smtClean="0">
                <a:ln w="50800"/>
                <a:solidFill>
                  <a:schemeClr val="bg1"/>
                </a:solidFill>
              </a:rPr>
              <a:t>Predicted </a:t>
            </a:r>
          </a:p>
          <a:p>
            <a:pPr algn="ctr"/>
            <a:r>
              <a:rPr lang="en-US" sz="2400" b="1" dirty="0" smtClean="0">
                <a:ln w="50800"/>
                <a:solidFill>
                  <a:schemeClr val="bg1"/>
                </a:solidFill>
              </a:rPr>
              <a:t>Positive</a:t>
            </a:r>
            <a:endParaRPr lang="en-US" sz="2400" b="1" dirty="0">
              <a:ln w="50800"/>
              <a:solidFill>
                <a:schemeClr val="bg1"/>
              </a:solidFill>
            </a:endParaRPr>
          </a:p>
        </p:txBody>
      </p:sp>
      <p:sp>
        <p:nvSpPr>
          <p:cNvPr id="19" name="Rectangle 18"/>
          <p:cNvSpPr/>
          <p:nvPr/>
        </p:nvSpPr>
        <p:spPr>
          <a:xfrm>
            <a:off x="-404575" y="4518690"/>
            <a:ext cx="3439531" cy="830997"/>
          </a:xfrm>
          <a:prstGeom prst="rect">
            <a:avLst/>
          </a:prstGeom>
          <a:noFill/>
        </p:spPr>
        <p:txBody>
          <a:bodyPr wrap="square" lIns="91440" tIns="45720" rIns="91440" bIns="45720">
            <a:spAutoFit/>
            <a:scene3d>
              <a:camera prst="orthographicFront">
                <a:rot lat="0" lon="0" rev="5400000"/>
              </a:camera>
              <a:lightRig rig="balanced" dir="t">
                <a:rot lat="0" lon="0" rev="2100000"/>
              </a:lightRig>
            </a:scene3d>
            <a:sp3d extrusionH="57150" prstMaterial="metal">
              <a:bevelT w="38100" h="25400"/>
              <a:contourClr>
                <a:schemeClr val="bg2"/>
              </a:contourClr>
            </a:sp3d>
          </a:bodyPr>
          <a:lstStyle/>
          <a:p>
            <a:pPr algn="ctr"/>
            <a:r>
              <a:rPr lang="en-US" sz="2400" b="1" dirty="0" smtClean="0">
                <a:ln w="50800"/>
                <a:solidFill>
                  <a:schemeClr val="bg1"/>
                </a:solidFill>
              </a:rPr>
              <a:t>Predicted </a:t>
            </a:r>
          </a:p>
          <a:p>
            <a:pPr algn="ctr"/>
            <a:r>
              <a:rPr lang="en-US" sz="2400" b="1" dirty="0" smtClean="0">
                <a:ln w="50800"/>
                <a:solidFill>
                  <a:schemeClr val="bg1"/>
                </a:solidFill>
              </a:rPr>
              <a:t>Negative</a:t>
            </a:r>
            <a:endParaRPr lang="en-US" sz="2400" b="1" dirty="0">
              <a:ln w="50800"/>
              <a:solidFill>
                <a:schemeClr val="bg1"/>
              </a:solidFill>
            </a:endParaRPr>
          </a:p>
        </p:txBody>
      </p:sp>
      <p:grpSp>
        <p:nvGrpSpPr>
          <p:cNvPr id="26" name="Group 25"/>
          <p:cNvGrpSpPr/>
          <p:nvPr/>
        </p:nvGrpSpPr>
        <p:grpSpPr>
          <a:xfrm>
            <a:off x="1583106" y="1210968"/>
            <a:ext cx="8916448" cy="4319793"/>
            <a:chOff x="1969271" y="1297871"/>
            <a:chExt cx="8916448" cy="4319793"/>
          </a:xfrm>
        </p:grpSpPr>
        <p:sp>
          <p:nvSpPr>
            <p:cNvPr id="5" name="Rectangle 4"/>
            <p:cNvSpPr/>
            <p:nvPr/>
          </p:nvSpPr>
          <p:spPr>
            <a:xfrm>
              <a:off x="1969271" y="1384085"/>
              <a:ext cx="1113066" cy="336766"/>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Rectangle 7"/>
            <p:cNvSpPr/>
            <p:nvPr/>
          </p:nvSpPr>
          <p:spPr>
            <a:xfrm>
              <a:off x="3170310" y="1942892"/>
              <a:ext cx="822960" cy="822960"/>
            </a:xfrm>
            <a:prstGeom prst="rect">
              <a:avLst/>
            </a:prstGeom>
            <a:ln/>
          </p:spPr>
          <p:txBody>
            <a:bodyPr/>
            <a:lstStyle/>
            <a:p>
              <a:endParaRPr lang="en-US"/>
            </a:p>
          </p:txBody>
        </p:sp>
        <p:sp>
          <p:nvSpPr>
            <p:cNvPr id="20" name="Rectangle 19"/>
            <p:cNvSpPr/>
            <p:nvPr/>
          </p:nvSpPr>
          <p:spPr>
            <a:xfrm>
              <a:off x="2813255" y="1297871"/>
              <a:ext cx="2360029" cy="461665"/>
            </a:xfrm>
            <a:prstGeom prst="rect">
              <a:avLst/>
            </a:prstGeom>
            <a:noFill/>
          </p:spPr>
          <p:txBody>
            <a:bodyPr wrap="non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2400" b="1" dirty="0" smtClean="0">
                  <a:ln w="50800"/>
                  <a:solidFill>
                    <a:schemeClr val="bg1">
                      <a:shade val="50000"/>
                    </a:schemeClr>
                  </a:solidFill>
                </a:rPr>
                <a:t>Actual Positive</a:t>
              </a:r>
              <a:endParaRPr lang="en-US" sz="2400" b="1" dirty="0">
                <a:ln w="50800"/>
                <a:solidFill>
                  <a:schemeClr val="bg1">
                    <a:shade val="50000"/>
                  </a:schemeClr>
                </a:solidFill>
              </a:endParaRPr>
            </a:p>
          </p:txBody>
        </p:sp>
        <p:sp>
          <p:nvSpPr>
            <p:cNvPr id="21" name="Rectangle 20"/>
            <p:cNvSpPr/>
            <p:nvPr/>
          </p:nvSpPr>
          <p:spPr>
            <a:xfrm>
              <a:off x="7039273" y="1297871"/>
              <a:ext cx="2482216" cy="461665"/>
            </a:xfrm>
            <a:prstGeom prst="rect">
              <a:avLst/>
            </a:prstGeom>
            <a:noFill/>
          </p:spPr>
          <p:txBody>
            <a:bodyPr wrap="non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2400" b="1" dirty="0" smtClean="0">
                  <a:ln w="50800"/>
                  <a:solidFill>
                    <a:schemeClr val="bg1">
                      <a:shade val="50000"/>
                    </a:schemeClr>
                  </a:solidFill>
                </a:rPr>
                <a:t>Actual Negative</a:t>
              </a:r>
              <a:endParaRPr lang="en-US" sz="2400" b="1" dirty="0">
                <a:ln w="50800"/>
                <a:solidFill>
                  <a:schemeClr val="bg1">
                    <a:shade val="50000"/>
                  </a:schemeClr>
                </a:solidFill>
              </a:endParaRPr>
            </a:p>
          </p:txBody>
        </p:sp>
        <p:sp>
          <p:nvSpPr>
            <p:cNvPr id="22" name="Rectangle 21"/>
            <p:cNvSpPr/>
            <p:nvPr/>
          </p:nvSpPr>
          <p:spPr>
            <a:xfrm>
              <a:off x="6666479" y="2244060"/>
              <a:ext cx="4081243" cy="1323439"/>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000" b="1" spc="50" dirty="0">
                  <a:ln w="11430"/>
                  <a:solidFill>
                    <a:srgbClr val="FF0000"/>
                  </a:solidFill>
                  <a:effectLst>
                    <a:outerShdw blurRad="76200" dist="50800" dir="5400000" algn="tl" rotWithShape="0">
                      <a:srgbClr val="000000">
                        <a:alpha val="65000"/>
                      </a:srgbClr>
                    </a:outerShdw>
                  </a:effectLst>
                </a:rPr>
                <a:t>FP</a:t>
              </a:r>
            </a:p>
            <a:p>
              <a:pPr algn="ctr"/>
              <a:r>
                <a:rPr lang="en-US" sz="4000" b="1" spc="50" dirty="0">
                  <a:ln w="11430"/>
                  <a:solidFill>
                    <a:srgbClr val="FF0000"/>
                  </a:solidFill>
                  <a:effectLst>
                    <a:outerShdw blurRad="76200" dist="50800" dir="5400000" algn="tl" rotWithShape="0">
                      <a:srgbClr val="000000">
                        <a:alpha val="65000"/>
                      </a:srgbClr>
                    </a:outerShdw>
                  </a:effectLst>
                </a:rPr>
                <a:t>(False Positive)</a:t>
              </a:r>
              <a:endParaRPr lang="en-US" sz="4000" b="1" spc="50" dirty="0">
                <a:ln w="11430"/>
                <a:solidFill>
                  <a:srgbClr val="FF0000"/>
                </a:solidFill>
                <a:effectLst>
                  <a:outerShdw blurRad="76200" dist="50800" dir="5400000" algn="tl" rotWithShape="0">
                    <a:srgbClr val="000000">
                      <a:alpha val="65000"/>
                    </a:srgbClr>
                  </a:outerShdw>
                </a:effectLst>
              </a:endParaRPr>
            </a:p>
          </p:txBody>
        </p:sp>
        <p:sp>
          <p:nvSpPr>
            <p:cNvPr id="23" name="Rectangle 22"/>
            <p:cNvSpPr/>
            <p:nvPr/>
          </p:nvSpPr>
          <p:spPr>
            <a:xfrm>
              <a:off x="2385455" y="4294225"/>
              <a:ext cx="4250132" cy="1323439"/>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000" b="1" spc="50" dirty="0">
                  <a:ln w="11430"/>
                  <a:solidFill>
                    <a:srgbClr val="FF0000"/>
                  </a:solidFill>
                  <a:effectLst>
                    <a:outerShdw blurRad="76200" dist="50800" dir="5400000" algn="tl" rotWithShape="0">
                      <a:srgbClr val="000000">
                        <a:alpha val="65000"/>
                      </a:srgbClr>
                    </a:outerShdw>
                  </a:effectLst>
                </a:rPr>
                <a:t>F</a:t>
              </a:r>
              <a:r>
                <a:rPr lang="en-US" sz="4000" b="1" spc="50" dirty="0" smtClean="0">
                  <a:ln w="11430"/>
                  <a:solidFill>
                    <a:srgbClr val="FF0000"/>
                  </a:solidFill>
                  <a:effectLst>
                    <a:outerShdw blurRad="76200" dist="50800" dir="5400000" algn="tl" rotWithShape="0">
                      <a:srgbClr val="000000">
                        <a:alpha val="65000"/>
                      </a:srgbClr>
                    </a:outerShdw>
                  </a:effectLst>
                </a:rPr>
                <a:t>N</a:t>
              </a:r>
              <a:endParaRPr lang="en-US" sz="4000" b="1" spc="50" dirty="0">
                <a:ln w="11430"/>
                <a:solidFill>
                  <a:srgbClr val="FF0000"/>
                </a:solidFill>
                <a:effectLst>
                  <a:outerShdw blurRad="76200" dist="50800" dir="5400000" algn="tl" rotWithShape="0">
                    <a:srgbClr val="000000">
                      <a:alpha val="65000"/>
                    </a:srgbClr>
                  </a:outerShdw>
                </a:effectLst>
              </a:endParaRPr>
            </a:p>
            <a:p>
              <a:pPr algn="ctr"/>
              <a:r>
                <a:rPr lang="en-US" sz="4000" b="1" spc="50" dirty="0">
                  <a:ln w="11430"/>
                  <a:solidFill>
                    <a:srgbClr val="FF0000"/>
                  </a:solidFill>
                  <a:effectLst>
                    <a:outerShdw blurRad="76200" dist="50800" dir="5400000" algn="tl" rotWithShape="0">
                      <a:srgbClr val="000000">
                        <a:alpha val="65000"/>
                      </a:srgbClr>
                    </a:outerShdw>
                  </a:effectLst>
                </a:rPr>
                <a:t>(False </a:t>
              </a:r>
              <a:r>
                <a:rPr lang="en-US" sz="4000" b="1" spc="50" dirty="0" smtClean="0">
                  <a:ln w="11430"/>
                  <a:solidFill>
                    <a:srgbClr val="FF0000"/>
                  </a:solidFill>
                  <a:effectLst>
                    <a:outerShdw blurRad="76200" dist="50800" dir="5400000" algn="tl" rotWithShape="0">
                      <a:srgbClr val="000000">
                        <a:alpha val="65000"/>
                      </a:srgbClr>
                    </a:outerShdw>
                  </a:effectLst>
                </a:rPr>
                <a:t>Negative)</a:t>
              </a:r>
              <a:endParaRPr lang="en-US" sz="4000" b="1" spc="50" dirty="0">
                <a:ln w="11430"/>
                <a:solidFill>
                  <a:srgbClr val="FF0000"/>
                </a:solidFill>
                <a:effectLst>
                  <a:outerShdw blurRad="76200" dist="50800" dir="5400000" algn="tl" rotWithShape="0">
                    <a:srgbClr val="000000">
                      <a:alpha val="65000"/>
                    </a:srgbClr>
                  </a:outerShdw>
                </a:effectLst>
              </a:endParaRPr>
            </a:p>
          </p:txBody>
        </p:sp>
        <p:sp>
          <p:nvSpPr>
            <p:cNvPr id="24" name="Rectangle 23"/>
            <p:cNvSpPr/>
            <p:nvPr/>
          </p:nvSpPr>
          <p:spPr>
            <a:xfrm>
              <a:off x="6635587" y="4294225"/>
              <a:ext cx="4250132" cy="1323439"/>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000" b="1" spc="50" dirty="0" smtClean="0">
                  <a:ln w="11430"/>
                  <a:solidFill>
                    <a:srgbClr val="1A9918"/>
                  </a:solidFill>
                  <a:effectLst>
                    <a:outerShdw blurRad="76200" dist="50800" dir="5400000" algn="tl" rotWithShape="0">
                      <a:srgbClr val="000000">
                        <a:alpha val="65000"/>
                      </a:srgbClr>
                    </a:outerShdw>
                  </a:effectLst>
                </a:rPr>
                <a:t>TN</a:t>
              </a:r>
              <a:endParaRPr lang="en-US" sz="4000" b="1" spc="50" dirty="0">
                <a:ln w="11430"/>
                <a:solidFill>
                  <a:srgbClr val="1A9918"/>
                </a:solidFill>
                <a:effectLst>
                  <a:outerShdw blurRad="76200" dist="50800" dir="5400000" algn="tl" rotWithShape="0">
                    <a:srgbClr val="000000">
                      <a:alpha val="65000"/>
                    </a:srgbClr>
                  </a:outerShdw>
                </a:effectLst>
              </a:endParaRPr>
            </a:p>
            <a:p>
              <a:pPr algn="ctr"/>
              <a:r>
                <a:rPr lang="en-US" sz="4000" b="1" spc="50" dirty="0" smtClean="0">
                  <a:ln w="11430"/>
                  <a:solidFill>
                    <a:srgbClr val="1A9918"/>
                  </a:solidFill>
                  <a:effectLst>
                    <a:outerShdw blurRad="76200" dist="50800" dir="5400000" algn="tl" rotWithShape="0">
                      <a:srgbClr val="000000">
                        <a:alpha val="65000"/>
                      </a:srgbClr>
                    </a:outerShdw>
                  </a:effectLst>
                </a:rPr>
                <a:t>(True Negative)</a:t>
              </a:r>
              <a:endParaRPr lang="en-US" sz="4000" b="1" spc="50" dirty="0">
                <a:ln w="11430"/>
                <a:solidFill>
                  <a:srgbClr val="1A9918"/>
                </a:solidFill>
                <a:effectLst>
                  <a:outerShdw blurRad="76200" dist="50800" dir="5400000" algn="tl" rotWithShape="0">
                    <a:srgbClr val="000000">
                      <a:alpha val="65000"/>
                    </a:srgbClr>
                  </a:outerShdw>
                </a:effectLst>
              </a:endParaRPr>
            </a:p>
          </p:txBody>
        </p:sp>
        <p:sp>
          <p:nvSpPr>
            <p:cNvPr id="25" name="Rectangle 24"/>
            <p:cNvSpPr/>
            <p:nvPr/>
          </p:nvSpPr>
          <p:spPr>
            <a:xfrm>
              <a:off x="2159485" y="2244060"/>
              <a:ext cx="4250132" cy="1323439"/>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000" b="1" spc="50" dirty="0" smtClean="0">
                  <a:ln w="11430"/>
                  <a:solidFill>
                    <a:srgbClr val="1A9918"/>
                  </a:solidFill>
                  <a:effectLst>
                    <a:outerShdw blurRad="76200" dist="50800" dir="5400000" algn="tl" rotWithShape="0">
                      <a:srgbClr val="000000">
                        <a:alpha val="65000"/>
                      </a:srgbClr>
                    </a:outerShdw>
                  </a:effectLst>
                </a:rPr>
                <a:t>TP</a:t>
              </a:r>
              <a:endParaRPr lang="en-US" sz="4000" b="1" spc="50" dirty="0">
                <a:ln w="11430"/>
                <a:solidFill>
                  <a:srgbClr val="1A9918"/>
                </a:solidFill>
                <a:effectLst>
                  <a:outerShdw blurRad="76200" dist="50800" dir="5400000" algn="tl" rotWithShape="0">
                    <a:srgbClr val="000000">
                      <a:alpha val="65000"/>
                    </a:srgbClr>
                  </a:outerShdw>
                </a:effectLst>
              </a:endParaRPr>
            </a:p>
            <a:p>
              <a:pPr algn="ctr"/>
              <a:r>
                <a:rPr lang="en-US" sz="4000" b="1" spc="50" dirty="0" smtClean="0">
                  <a:ln w="11430"/>
                  <a:solidFill>
                    <a:srgbClr val="1A9918"/>
                  </a:solidFill>
                  <a:effectLst>
                    <a:outerShdw blurRad="76200" dist="50800" dir="5400000" algn="tl" rotWithShape="0">
                      <a:srgbClr val="000000">
                        <a:alpha val="65000"/>
                      </a:srgbClr>
                    </a:outerShdw>
                  </a:effectLst>
                </a:rPr>
                <a:t>(True Positive)</a:t>
              </a:r>
              <a:endParaRPr lang="en-US" sz="4000" b="1" spc="50" dirty="0">
                <a:ln w="11430"/>
                <a:solidFill>
                  <a:srgbClr val="1A9918"/>
                </a:solidFill>
                <a:effectLst>
                  <a:outerShdw blurRad="76200" dist="50800" dir="5400000" algn="tl" rotWithShape="0">
                    <a:srgbClr val="000000">
                      <a:alpha val="65000"/>
                    </a:srgbClr>
                  </a:outerShdw>
                </a:effectLst>
              </a:endParaRPr>
            </a:p>
          </p:txBody>
        </p:sp>
      </p:grpSp>
    </p:spTree>
    <p:extLst>
      <p:ext uri="{BB962C8B-B14F-4D97-AF65-F5344CB8AC3E}">
        <p14:creationId xmlns:p14="http://schemas.microsoft.com/office/powerpoint/2010/main" val="1291084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23</a:t>
            </a:fld>
            <a:endParaRPr lang="en-US"/>
          </a:p>
        </p:txBody>
      </p:sp>
      <p:sp>
        <p:nvSpPr>
          <p:cNvPr id="3" name="Title 2"/>
          <p:cNvSpPr>
            <a:spLocks noGrp="1"/>
          </p:cNvSpPr>
          <p:nvPr>
            <p:ph type="title"/>
          </p:nvPr>
        </p:nvSpPr>
        <p:spPr>
          <a:xfrm>
            <a:off x="-1" y="-1"/>
            <a:ext cx="12191999" cy="914401"/>
          </a:xfrm>
        </p:spPr>
        <p:txBody>
          <a:bodyPr/>
          <a:lstStyle/>
          <a:p>
            <a:r>
              <a:rPr lang="en-US" dirty="0"/>
              <a:t>Receiver Operating Characteristics (ROC)</a:t>
            </a:r>
          </a:p>
        </p:txBody>
      </p:sp>
      <p:pic>
        <p:nvPicPr>
          <p:cNvPr id="6" name="Content Placeholder 5" descr="odsc_pr_curve.png"/>
          <p:cNvPicPr preferRelativeResize="0">
            <a:picLocks noGrp="1"/>
          </p:cNvPicPr>
          <p:nvPr>
            <p:ph sz="quarter" idx="12"/>
          </p:nvPr>
        </p:nvPicPr>
        <p:blipFill rotWithShape="1">
          <a:blip r:embed="rId3">
            <a:extLst>
              <a:ext uri="{28A0092B-C50C-407E-A947-70E740481C1C}">
                <a14:useLocalDpi xmlns:a14="http://schemas.microsoft.com/office/drawing/2010/main" val="0"/>
              </a:ext>
            </a:extLst>
          </a:blip>
          <a:srcRect t="-5269" b="31823"/>
          <a:stretch/>
        </p:blipFill>
        <p:spPr>
          <a:xfrm>
            <a:off x="838200" y="457200"/>
            <a:ext cx="4876800" cy="4648200"/>
          </a:xfrm>
        </p:spPr>
      </p:pic>
      <p:sp>
        <p:nvSpPr>
          <p:cNvPr id="8" name="TextBox 7"/>
          <p:cNvSpPr txBox="1"/>
          <p:nvPr/>
        </p:nvSpPr>
        <p:spPr>
          <a:xfrm>
            <a:off x="838200" y="5621087"/>
            <a:ext cx="10180307" cy="461665"/>
          </a:xfrm>
          <a:prstGeom prst="rect">
            <a:avLst/>
          </a:prstGeom>
          <a:noFill/>
        </p:spPr>
        <p:txBody>
          <a:bodyPr wrap="square" rtlCol="0">
            <a:spAutoFit/>
          </a:bodyPr>
          <a:lstStyle/>
          <a:p>
            <a:r>
              <a:rPr lang="en-US" sz="1200" dirty="0">
                <a:solidFill>
                  <a:schemeClr val="bg2"/>
                </a:solidFill>
              </a:rPr>
              <a:t>By </a:t>
            </a:r>
            <a:r>
              <a:rPr lang="en-US" sz="1200" dirty="0" err="1">
                <a:solidFill>
                  <a:schemeClr val="bg2"/>
                </a:solidFill>
              </a:rPr>
              <a:t>FeanDoe</a:t>
            </a:r>
            <a:r>
              <a:rPr lang="en-US" sz="1200" dirty="0">
                <a:solidFill>
                  <a:schemeClr val="bg2"/>
                </a:solidFill>
              </a:rPr>
              <a:t> - Modified version from </a:t>
            </a:r>
            <a:r>
              <a:rPr lang="en-US" sz="1200" dirty="0" err="1">
                <a:solidFill>
                  <a:schemeClr val="bg2"/>
                </a:solidFill>
              </a:rPr>
              <a:t>Walber's</a:t>
            </a:r>
            <a:r>
              <a:rPr lang="en-US" sz="1200" dirty="0">
                <a:solidFill>
                  <a:schemeClr val="bg2"/>
                </a:solidFill>
              </a:rPr>
              <a:t> Precision and Recall https://</a:t>
            </a:r>
            <a:r>
              <a:rPr lang="en-US" sz="1200" dirty="0" err="1">
                <a:solidFill>
                  <a:schemeClr val="bg2"/>
                </a:solidFill>
              </a:rPr>
              <a:t>commons.wikimedia.org</a:t>
            </a:r>
            <a:r>
              <a:rPr lang="en-US" sz="1200" dirty="0">
                <a:solidFill>
                  <a:schemeClr val="bg2"/>
                </a:solidFill>
              </a:rPr>
              <a:t>/wiki/</a:t>
            </a:r>
            <a:r>
              <a:rPr lang="en-US" sz="1200" dirty="0" err="1">
                <a:solidFill>
                  <a:schemeClr val="bg2"/>
                </a:solidFill>
              </a:rPr>
              <a:t>File:Precisionrecall.svg</a:t>
            </a:r>
            <a:r>
              <a:rPr lang="en-US" sz="1200" dirty="0">
                <a:solidFill>
                  <a:schemeClr val="bg2"/>
                </a:solidFill>
              </a:rPr>
              <a:t>, CC BY-SA 4.0, https://</a:t>
            </a:r>
            <a:r>
              <a:rPr lang="en-US" sz="1200" dirty="0" err="1">
                <a:solidFill>
                  <a:schemeClr val="bg2"/>
                </a:solidFill>
              </a:rPr>
              <a:t>commons.wikimedia.org</a:t>
            </a:r>
            <a:r>
              <a:rPr lang="en-US" sz="1200" dirty="0">
                <a:solidFill>
                  <a:schemeClr val="bg2"/>
                </a:solidFill>
              </a:rPr>
              <a:t>/w/</a:t>
            </a:r>
            <a:r>
              <a:rPr lang="en-US" sz="1200" dirty="0" err="1">
                <a:solidFill>
                  <a:schemeClr val="bg2"/>
                </a:solidFill>
              </a:rPr>
              <a:t>index.php?curid</a:t>
            </a:r>
            <a:r>
              <a:rPr lang="en-US" sz="1200" dirty="0">
                <a:solidFill>
                  <a:schemeClr val="bg2"/>
                </a:solidFill>
              </a:rPr>
              <a:t>=65826093</a:t>
            </a:r>
          </a:p>
        </p:txBody>
      </p:sp>
      <p:pic>
        <p:nvPicPr>
          <p:cNvPr id="5" name="Picture 4" descr="odsc_18_roc_1.png"/>
          <p:cNvPicPr>
            <a:picLocks noChangeAspect="1"/>
          </p:cNvPicPr>
          <p:nvPr/>
        </p:nvPicPr>
        <p:blipFill rotWithShape="1">
          <a:blip r:embed="rId4">
            <a:extLst>
              <a:ext uri="{28A0092B-C50C-407E-A947-70E740481C1C}">
                <a14:useLocalDpi xmlns:a14="http://schemas.microsoft.com/office/drawing/2010/main" val="0"/>
              </a:ext>
            </a:extLst>
          </a:blip>
          <a:srcRect t="78730"/>
          <a:stretch/>
        </p:blipFill>
        <p:spPr>
          <a:xfrm>
            <a:off x="5715000" y="794657"/>
            <a:ext cx="4572000" cy="2235200"/>
          </a:xfrm>
          <a:prstGeom prst="rect">
            <a:avLst/>
          </a:prstGeom>
        </p:spPr>
      </p:pic>
      <p:sp>
        <p:nvSpPr>
          <p:cNvPr id="10" name="Rectangle 9"/>
          <p:cNvSpPr/>
          <p:nvPr/>
        </p:nvSpPr>
        <p:spPr>
          <a:xfrm>
            <a:off x="8001000" y="783768"/>
            <a:ext cx="2819400" cy="2212848"/>
          </a:xfrm>
          <a:prstGeom prst="rect">
            <a:avLst/>
          </a:prstGeom>
          <a:solidFill>
            <a:schemeClr val="bg2"/>
          </a:solidFill>
          <a:ln>
            <a:solidFill>
              <a:schemeClr val="bg1"/>
            </a:solidFill>
          </a:ln>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5400" b="1"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TP/(TP+FN)</a:t>
            </a:r>
            <a:endParaRPr lang="en-US" sz="5400" b="1" dirty="0">
              <a:ln w="50800"/>
              <a:solidFill>
                <a:schemeClr val="accent2">
                  <a:lumMod val="50000"/>
                </a:schemeClr>
              </a:solidFill>
            </a:endParaRPr>
          </a:p>
        </p:txBody>
      </p:sp>
      <p:pic>
        <p:nvPicPr>
          <p:cNvPr id="11" name="Picture 10" descr="odsc_18_roc_1.png"/>
          <p:cNvPicPr>
            <a:picLocks noChangeAspect="1"/>
          </p:cNvPicPr>
          <p:nvPr/>
        </p:nvPicPr>
        <p:blipFill rotWithShape="1">
          <a:blip r:embed="rId4">
            <a:extLst>
              <a:ext uri="{28A0092B-C50C-407E-A947-70E740481C1C}">
                <a14:useLocalDpi xmlns:a14="http://schemas.microsoft.com/office/drawing/2010/main" val="0"/>
              </a:ext>
            </a:extLst>
          </a:blip>
          <a:srcRect l="50079" t="78730"/>
          <a:stretch/>
        </p:blipFill>
        <p:spPr>
          <a:xfrm>
            <a:off x="5693229" y="3051628"/>
            <a:ext cx="2282371" cy="2053772"/>
          </a:xfrm>
          <a:prstGeom prst="rect">
            <a:avLst/>
          </a:prstGeom>
        </p:spPr>
      </p:pic>
      <p:sp>
        <p:nvSpPr>
          <p:cNvPr id="13" name="Rectangle 12"/>
          <p:cNvSpPr/>
          <p:nvPr/>
        </p:nvSpPr>
        <p:spPr>
          <a:xfrm>
            <a:off x="8001000" y="3051626"/>
            <a:ext cx="2835497" cy="2029968"/>
          </a:xfrm>
          <a:prstGeom prst="rect">
            <a:avLst/>
          </a:prstGeom>
          <a:solidFill>
            <a:schemeClr val="bg2"/>
          </a:solidFill>
        </p:spPr>
        <p:txBody>
          <a:bodyPr wrap="square" lIns="91440" tIns="45720" rIns="91440" bIns="45720">
            <a:spAutoFit/>
          </a:bodyPr>
          <a:lstStyle/>
          <a:p>
            <a:pPr algn="ctr"/>
            <a:r>
              <a:rPr lang="en-US" sz="5400" b="1"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TN/</a:t>
            </a:r>
            <a:r>
              <a:rPr lang="en-US" sz="5400" b="1" cap="none" spc="0"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 (TN+FP)</a:t>
            </a:r>
            <a:endParaRPr lang="en-US" sz="5400" b="1" cap="none" spc="0" dirty="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endParaRPr>
          </a:p>
        </p:txBody>
      </p:sp>
      <p:sp>
        <p:nvSpPr>
          <p:cNvPr id="16" name="Rectangle 15"/>
          <p:cNvSpPr/>
          <p:nvPr/>
        </p:nvSpPr>
        <p:spPr>
          <a:xfrm>
            <a:off x="5730874" y="794657"/>
            <a:ext cx="5089525" cy="2228070"/>
          </a:xfrm>
          <a:prstGeom prst="rect">
            <a:avLst/>
          </a:prstGeom>
          <a:ln w="28575" cmpd="sng">
            <a:solidFill>
              <a:srgbClr val="000000"/>
            </a:solidFill>
          </a:ln>
        </p:spPr>
        <p:txBody>
          <a:bodyPr wrap="square" lIns="0" tIns="0" rIns="0" bIns="0" rtlCol="0" anchor="ctr">
            <a:noAutofit/>
          </a:bodyPr>
          <a:lstStyle/>
          <a:p>
            <a:pPr algn="ctr"/>
            <a:endParaRPr lang="en-US" sz="1100" dirty="0" err="1">
              <a:solidFill>
                <a:schemeClr val="bg1"/>
              </a:solidFill>
              <a:latin typeface="Arial"/>
              <a:cs typeface="Arial"/>
            </a:endParaRPr>
          </a:p>
        </p:txBody>
      </p:sp>
      <p:sp>
        <p:nvSpPr>
          <p:cNvPr id="18" name="Rectangle 17"/>
          <p:cNvSpPr/>
          <p:nvPr/>
        </p:nvSpPr>
        <p:spPr>
          <a:xfrm>
            <a:off x="5743573" y="3051627"/>
            <a:ext cx="5076825" cy="2028645"/>
          </a:xfrm>
          <a:prstGeom prst="rect">
            <a:avLst/>
          </a:prstGeom>
          <a:ln w="19050" cmpd="sng">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71297839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24</a:t>
            </a:fld>
            <a:endParaRPr lang="en-US"/>
          </a:p>
        </p:txBody>
      </p:sp>
      <p:sp>
        <p:nvSpPr>
          <p:cNvPr id="3" name="Title 2"/>
          <p:cNvSpPr>
            <a:spLocks noGrp="1"/>
          </p:cNvSpPr>
          <p:nvPr>
            <p:ph type="title"/>
          </p:nvPr>
        </p:nvSpPr>
        <p:spPr>
          <a:xfrm>
            <a:off x="-1" y="-1"/>
            <a:ext cx="12191999" cy="990601"/>
          </a:xfrm>
        </p:spPr>
        <p:txBody>
          <a:bodyPr/>
          <a:lstStyle/>
          <a:p>
            <a:r>
              <a:rPr lang="en-US" dirty="0" smtClean="0"/>
              <a:t>ROC (continue</a:t>
            </a:r>
            <a:r>
              <a:rPr lang="mr-IN" dirty="0" smtClean="0"/>
              <a:t>…</a:t>
            </a:r>
            <a:r>
              <a:rPr lang="en-US" dirty="0" smtClean="0"/>
              <a:t>)</a:t>
            </a:r>
            <a:endParaRPr lang="en-US" dirty="0"/>
          </a:p>
        </p:txBody>
      </p:sp>
      <p:pic>
        <p:nvPicPr>
          <p:cNvPr id="7" name="Content Placeholder 6" descr="odsc_ROC_curves.png"/>
          <p:cNvPicPr preferRelativeResize="0">
            <a:picLocks noGrp="1"/>
          </p:cNvPicPr>
          <p:nvPr>
            <p:ph sz="quarter" idx="12"/>
          </p:nvPr>
        </p:nvPicPr>
        <p:blipFill rotWithShape="1">
          <a:blip r:embed="rId3">
            <a:alphaModFix/>
            <a:extLst>
              <a:ext uri="{28A0092B-C50C-407E-A947-70E740481C1C}">
                <a14:useLocalDpi xmlns:a14="http://schemas.microsoft.com/office/drawing/2010/main" val="0"/>
              </a:ext>
            </a:extLst>
          </a:blip>
          <a:srcRect l="360" t="-1319" r="-360" b="-624"/>
          <a:stretch/>
        </p:blipFill>
        <p:spPr>
          <a:xfrm>
            <a:off x="1031875" y="1426893"/>
            <a:ext cx="9841926" cy="4364307"/>
          </a:xfrm>
          <a:solidFill>
            <a:schemeClr val="bg2"/>
          </a:solidFill>
        </p:spPr>
      </p:pic>
      <p:sp>
        <p:nvSpPr>
          <p:cNvPr id="8" name="TextBox 7"/>
          <p:cNvSpPr txBox="1"/>
          <p:nvPr/>
        </p:nvSpPr>
        <p:spPr>
          <a:xfrm>
            <a:off x="1029422" y="5879068"/>
            <a:ext cx="9844379" cy="276999"/>
          </a:xfrm>
          <a:prstGeom prst="rect">
            <a:avLst/>
          </a:prstGeom>
          <a:noFill/>
        </p:spPr>
        <p:txBody>
          <a:bodyPr wrap="square" rtlCol="0">
            <a:spAutoFit/>
          </a:bodyPr>
          <a:lstStyle/>
          <a:p>
            <a:r>
              <a:rPr lang="en-US" sz="1200" dirty="0" err="1" smtClean="0">
                <a:solidFill>
                  <a:schemeClr val="bg2"/>
                </a:solidFill>
              </a:rPr>
              <a:t>Source:Wikipedia</a:t>
            </a:r>
            <a:r>
              <a:rPr lang="en-US" sz="1200" dirty="0">
                <a:solidFill>
                  <a:schemeClr val="bg2"/>
                </a:solidFill>
              </a:rPr>
              <a:t> By </a:t>
            </a:r>
            <a:r>
              <a:rPr lang="en-US" sz="1200" dirty="0" err="1">
                <a:solidFill>
                  <a:schemeClr val="bg2"/>
                </a:solidFill>
              </a:rPr>
              <a:t>Sharpr</a:t>
            </a:r>
            <a:r>
              <a:rPr lang="en-US" sz="1200" dirty="0">
                <a:solidFill>
                  <a:schemeClr val="bg2"/>
                </a:solidFill>
              </a:rPr>
              <a:t> - Own work, CC BY-SA 3.0, https://</a:t>
            </a:r>
            <a:r>
              <a:rPr lang="en-US" sz="1200" dirty="0" err="1">
                <a:solidFill>
                  <a:schemeClr val="bg2"/>
                </a:solidFill>
              </a:rPr>
              <a:t>commons.wikimedia.org</a:t>
            </a:r>
            <a:r>
              <a:rPr lang="en-US" sz="1200" dirty="0">
                <a:solidFill>
                  <a:schemeClr val="bg2"/>
                </a:solidFill>
              </a:rPr>
              <a:t>/w/</a:t>
            </a:r>
            <a:r>
              <a:rPr lang="en-US" sz="1200" dirty="0" err="1">
                <a:solidFill>
                  <a:schemeClr val="bg2"/>
                </a:solidFill>
              </a:rPr>
              <a:t>index.php?curid</a:t>
            </a:r>
            <a:r>
              <a:rPr lang="en-US" sz="1200" dirty="0">
                <a:solidFill>
                  <a:schemeClr val="bg2"/>
                </a:solidFill>
              </a:rPr>
              <a:t>=44059691</a:t>
            </a:r>
          </a:p>
        </p:txBody>
      </p:sp>
    </p:spTree>
    <p:extLst>
      <p:ext uri="{BB962C8B-B14F-4D97-AF65-F5344CB8AC3E}">
        <p14:creationId xmlns:p14="http://schemas.microsoft.com/office/powerpoint/2010/main" val="249906285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25</a:t>
            </a:fld>
            <a:endParaRPr lang="en-US"/>
          </a:p>
        </p:txBody>
      </p:sp>
      <p:sp>
        <p:nvSpPr>
          <p:cNvPr id="3" name="Title 2"/>
          <p:cNvSpPr>
            <a:spLocks noGrp="1"/>
          </p:cNvSpPr>
          <p:nvPr>
            <p:ph type="title"/>
          </p:nvPr>
        </p:nvSpPr>
        <p:spPr>
          <a:xfrm>
            <a:off x="-1" y="-1"/>
            <a:ext cx="12191999" cy="914401"/>
          </a:xfrm>
        </p:spPr>
        <p:txBody>
          <a:bodyPr/>
          <a:lstStyle/>
          <a:p>
            <a:r>
              <a:rPr lang="en-US" dirty="0" smtClean="0"/>
              <a:t>Precision-Recall Curve(PR Curve)</a:t>
            </a:r>
            <a:endParaRPr lang="en-US" dirty="0"/>
          </a:p>
        </p:txBody>
      </p:sp>
      <p:pic>
        <p:nvPicPr>
          <p:cNvPr id="6" name="Content Placeholder 5" descr="odsc_pr_curve.png"/>
          <p:cNvPicPr preferRelativeResize="0">
            <a:picLocks noGrp="1"/>
          </p:cNvPicPr>
          <p:nvPr>
            <p:ph sz="quarter" idx="12"/>
          </p:nvPr>
        </p:nvPicPr>
        <p:blipFill rotWithShape="1">
          <a:blip r:embed="rId3">
            <a:extLst>
              <a:ext uri="{28A0092B-C50C-407E-A947-70E740481C1C}">
                <a14:useLocalDpi xmlns:a14="http://schemas.microsoft.com/office/drawing/2010/main" val="0"/>
              </a:ext>
            </a:extLst>
          </a:blip>
          <a:srcRect t="-5269" b="31823"/>
          <a:stretch/>
        </p:blipFill>
        <p:spPr>
          <a:xfrm>
            <a:off x="838200" y="457200"/>
            <a:ext cx="4876800" cy="4648200"/>
          </a:xfrm>
        </p:spPr>
      </p:pic>
      <p:pic>
        <p:nvPicPr>
          <p:cNvPr id="7" name="Content Placeholder 5" descr="odsc_pr_curve.png"/>
          <p:cNvPicPr preferRelativeResize="0">
            <a:picLocks/>
          </p:cNvPicPr>
          <p:nvPr/>
        </p:nvPicPr>
        <p:blipFill rotWithShape="1">
          <a:blip r:embed="rId3">
            <a:extLst>
              <a:ext uri="{28A0092B-C50C-407E-A947-70E740481C1C}">
                <a14:useLocalDpi xmlns:a14="http://schemas.microsoft.com/office/drawing/2010/main" val="0"/>
              </a:ext>
            </a:extLst>
          </a:blip>
          <a:srcRect l="-348" t="68756" r="49241" b="-460"/>
          <a:stretch/>
        </p:blipFill>
        <p:spPr>
          <a:xfrm>
            <a:off x="5715000" y="781050"/>
            <a:ext cx="2492375" cy="2124075"/>
          </a:xfrm>
          <a:prstGeom prst="rect">
            <a:avLst/>
          </a:prstGeom>
        </p:spPr>
      </p:pic>
      <p:sp>
        <p:nvSpPr>
          <p:cNvPr id="8" name="TextBox 7"/>
          <p:cNvSpPr txBox="1"/>
          <p:nvPr/>
        </p:nvSpPr>
        <p:spPr>
          <a:xfrm>
            <a:off x="838200" y="5621087"/>
            <a:ext cx="10180307" cy="276999"/>
          </a:xfrm>
          <a:prstGeom prst="rect">
            <a:avLst/>
          </a:prstGeom>
          <a:noFill/>
        </p:spPr>
        <p:txBody>
          <a:bodyPr wrap="square" rtlCol="0">
            <a:spAutoFit/>
          </a:bodyPr>
          <a:lstStyle/>
          <a:p>
            <a:r>
              <a:rPr lang="en-US" sz="1200" dirty="0">
                <a:solidFill>
                  <a:schemeClr val="bg2"/>
                </a:solidFill>
              </a:rPr>
              <a:t>By </a:t>
            </a:r>
            <a:r>
              <a:rPr lang="en-US" sz="1200" dirty="0" err="1">
                <a:solidFill>
                  <a:schemeClr val="bg2"/>
                </a:solidFill>
              </a:rPr>
              <a:t>Walber</a:t>
            </a:r>
            <a:r>
              <a:rPr lang="en-US" sz="1200" dirty="0">
                <a:solidFill>
                  <a:schemeClr val="bg2"/>
                </a:solidFill>
              </a:rPr>
              <a:t> [CC BY-SA 4.0  (https://</a:t>
            </a:r>
            <a:r>
              <a:rPr lang="en-US" sz="1200" dirty="0" err="1">
                <a:solidFill>
                  <a:schemeClr val="bg2"/>
                </a:solidFill>
              </a:rPr>
              <a:t>creativecommons.org</a:t>
            </a:r>
            <a:r>
              <a:rPr lang="en-US" sz="1200" dirty="0">
                <a:solidFill>
                  <a:schemeClr val="bg2"/>
                </a:solidFill>
              </a:rPr>
              <a:t>/licenses/by-</a:t>
            </a:r>
            <a:r>
              <a:rPr lang="en-US" sz="1200" dirty="0" err="1">
                <a:solidFill>
                  <a:schemeClr val="bg2"/>
                </a:solidFill>
              </a:rPr>
              <a:t>sa</a:t>
            </a:r>
            <a:r>
              <a:rPr lang="en-US" sz="1200" dirty="0">
                <a:solidFill>
                  <a:schemeClr val="bg2"/>
                </a:solidFill>
              </a:rPr>
              <a:t>/4.0)], from Wikimedia Commons</a:t>
            </a:r>
          </a:p>
        </p:txBody>
      </p:sp>
      <p:pic>
        <p:nvPicPr>
          <p:cNvPr id="9" name="Content Placeholder 5" descr="odsc_pr_curve.png"/>
          <p:cNvPicPr preferRelativeResize="0">
            <a:picLocks/>
          </p:cNvPicPr>
          <p:nvPr/>
        </p:nvPicPr>
        <p:blipFill rotWithShape="1">
          <a:blip r:embed="rId3">
            <a:extLst>
              <a:ext uri="{28A0092B-C50C-407E-A947-70E740481C1C}">
                <a14:useLocalDpi xmlns:a14="http://schemas.microsoft.com/office/drawing/2010/main" val="0"/>
              </a:ext>
            </a:extLst>
          </a:blip>
          <a:srcRect l="51540" t="68756" r="348" b="-562"/>
          <a:stretch/>
        </p:blipFill>
        <p:spPr>
          <a:xfrm>
            <a:off x="5753100" y="2905125"/>
            <a:ext cx="2492375" cy="2232025"/>
          </a:xfrm>
          <a:prstGeom prst="rect">
            <a:avLst/>
          </a:prstGeom>
        </p:spPr>
      </p:pic>
      <p:sp>
        <p:nvSpPr>
          <p:cNvPr id="5" name="Rectangle 4"/>
          <p:cNvSpPr/>
          <p:nvPr/>
        </p:nvSpPr>
        <p:spPr>
          <a:xfrm>
            <a:off x="8245475" y="2921305"/>
            <a:ext cx="2955925" cy="2121408"/>
          </a:xfrm>
          <a:prstGeom prst="rect">
            <a:avLst/>
          </a:prstGeom>
          <a:solidFill>
            <a:schemeClr val="bg2"/>
          </a:solid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TP/(TP+FN)</a:t>
            </a:r>
            <a:endParaRPr lang="en-US" sz="5400" b="1" cap="none" spc="0" dirty="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endParaRPr>
          </a:p>
        </p:txBody>
      </p:sp>
      <p:sp>
        <p:nvSpPr>
          <p:cNvPr id="10" name="Rectangle 9"/>
          <p:cNvSpPr/>
          <p:nvPr/>
        </p:nvSpPr>
        <p:spPr>
          <a:xfrm>
            <a:off x="8245475" y="781048"/>
            <a:ext cx="2955925" cy="2121408"/>
          </a:xfrm>
          <a:prstGeom prst="rect">
            <a:avLst/>
          </a:prstGeom>
          <a:solidFill>
            <a:schemeClr val="bg2"/>
          </a:solid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TP/(TP+FP)</a:t>
            </a:r>
            <a:endParaRPr lang="en-US" sz="5400" b="1" cap="none" spc="0" dirty="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6804593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26</a:t>
            </a:fld>
            <a:endParaRPr lang="en-US"/>
          </a:p>
        </p:txBody>
      </p:sp>
      <p:sp>
        <p:nvSpPr>
          <p:cNvPr id="3" name="Title 2"/>
          <p:cNvSpPr>
            <a:spLocks noGrp="1"/>
          </p:cNvSpPr>
          <p:nvPr>
            <p:ph type="title"/>
          </p:nvPr>
        </p:nvSpPr>
        <p:spPr/>
        <p:txBody>
          <a:bodyPr/>
          <a:lstStyle/>
          <a:p>
            <a:r>
              <a:rPr lang="en-US" dirty="0" smtClean="0"/>
              <a:t>PR Curve (Continue</a:t>
            </a:r>
            <a:r>
              <a:rPr lang="mr-IN" dirty="0" smtClean="0"/>
              <a:t>…</a:t>
            </a:r>
            <a:r>
              <a:rPr lang="en-US" dirty="0" smtClean="0"/>
              <a:t>) </a:t>
            </a:r>
            <a:endParaRPr lang="en-US" dirty="0"/>
          </a:p>
        </p:txBody>
      </p:sp>
      <p:pic>
        <p:nvPicPr>
          <p:cNvPr id="6" name="Content Placeholder 5" descr="odsc_pr_2.png"/>
          <p:cNvPicPr preferRelativeResize="0">
            <a:picLocks noGrp="1"/>
          </p:cNvPicPr>
          <p:nvPr>
            <p:ph sz="quarter" idx="12"/>
          </p:nvPr>
        </p:nvPicPr>
        <p:blipFill rotWithShape="1">
          <a:blip r:embed="rId3">
            <a:extLst>
              <a:ext uri="{28A0092B-C50C-407E-A947-70E740481C1C}">
                <a14:useLocalDpi xmlns:a14="http://schemas.microsoft.com/office/drawing/2010/main" val="0"/>
              </a:ext>
            </a:extLst>
          </a:blip>
          <a:srcRect t="-3554" b="3104"/>
          <a:stretch/>
        </p:blipFill>
        <p:spPr>
          <a:xfrm>
            <a:off x="1032670" y="627833"/>
            <a:ext cx="9316529" cy="5208155"/>
          </a:xfrm>
        </p:spPr>
      </p:pic>
    </p:spTree>
    <p:extLst>
      <p:ext uri="{BB962C8B-B14F-4D97-AF65-F5344CB8AC3E}">
        <p14:creationId xmlns:p14="http://schemas.microsoft.com/office/powerpoint/2010/main" val="416782334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F1-Score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27</a:t>
            </a:fld>
            <a:endParaRPr lang="en-US"/>
          </a:p>
        </p:txBody>
      </p:sp>
      <p:sp>
        <p:nvSpPr>
          <p:cNvPr id="4" name="Text Placeholder 3"/>
          <p:cNvSpPr>
            <a:spLocks noGrp="1"/>
          </p:cNvSpPr>
          <p:nvPr>
            <p:ph type="body" sz="quarter" idx="12"/>
          </p:nvPr>
        </p:nvSpPr>
        <p:spPr/>
        <p:txBody>
          <a:bodyPr/>
          <a:lstStyle/>
          <a:p>
            <a:pPr marL="285750" indent="-285750">
              <a:buFont typeface="Arial"/>
              <a:buChar char="•"/>
            </a:pPr>
            <a:r>
              <a:rPr lang="en-US" dirty="0" smtClean="0"/>
              <a:t>Since there is the inverse relationship between precision and recall .</a:t>
            </a:r>
          </a:p>
          <a:p>
            <a:pPr marL="285750" indent="-285750">
              <a:buFont typeface="Arial"/>
              <a:buChar char="•"/>
            </a:pPr>
            <a:endParaRPr lang="en-US" dirty="0"/>
          </a:p>
          <a:p>
            <a:pPr marL="285750" indent="-285750">
              <a:buFont typeface="Arial"/>
              <a:buChar char="•"/>
            </a:pPr>
            <a:r>
              <a:rPr lang="en-US" dirty="0" smtClean="0"/>
              <a:t>You increase one , other will go down and vice versa.</a:t>
            </a:r>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r>
              <a:rPr lang="en-US" dirty="0" smtClean="0"/>
              <a:t>And hence if we want to do justice to both the metrics, we usually use the combination of both .</a:t>
            </a:r>
          </a:p>
          <a:p>
            <a:pPr marL="285750" indent="-285750">
              <a:buFont typeface="Arial"/>
              <a:buChar char="•"/>
            </a:pPr>
            <a:endParaRPr lang="en-US" dirty="0"/>
          </a:p>
          <a:p>
            <a:pPr marL="285750" indent="-285750">
              <a:buFont typeface="Arial"/>
              <a:buChar char="•"/>
            </a:pPr>
            <a:r>
              <a:rPr lang="en-US" dirty="0" smtClean="0"/>
              <a:t>We use harmonic mean to combine them.</a:t>
            </a:r>
            <a:endParaRPr lang="en-US" dirty="0"/>
          </a:p>
        </p:txBody>
      </p:sp>
      <p:sp>
        <p:nvSpPr>
          <p:cNvPr id="6" name="Rectangle 5"/>
          <p:cNvSpPr/>
          <p:nvPr/>
        </p:nvSpPr>
        <p:spPr>
          <a:xfrm>
            <a:off x="295101" y="4419600"/>
            <a:ext cx="11592099" cy="707886"/>
          </a:xfrm>
          <a:prstGeom prst="rect">
            <a:avLst/>
          </a:prstGeom>
          <a:solidFill>
            <a:schemeClr val="bg2"/>
          </a:solidFill>
          <a:ln>
            <a:solidFill>
              <a:schemeClr val="accent2">
                <a:lumMod val="75000"/>
              </a:schemeClr>
            </a:solidFill>
          </a:ln>
        </p:spPr>
        <p:txBody>
          <a:bodyPr wrap="square" lIns="91440" tIns="45720" rIns="91440" bIns="45720">
            <a:spAutoFit/>
          </a:bodyPr>
          <a:lstStyle/>
          <a:p>
            <a:pPr algn="ctr"/>
            <a:r>
              <a:rPr lang="en-US" sz="4000" b="1" cap="none" spc="0"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F1Score = Precision*Recall/(</a:t>
            </a:r>
            <a:r>
              <a:rPr lang="en-US" sz="4000" b="1" cap="none" spc="0" dirty="0" err="1"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Precision+Recall</a:t>
            </a:r>
            <a:r>
              <a:rPr lang="en-US" sz="4000" b="1" cap="none" spc="0"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a:t>
            </a:r>
            <a:endParaRPr lang="en-US" sz="4000" b="1" cap="none" spc="0" dirty="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12726122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Which Metrics to use for Imbalance Datasets?</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28</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r>
              <a:rPr lang="en-US" sz="2000" dirty="0" smtClean="0"/>
              <a:t>We will use precision recall with varying threshold to find out the best threshold</a:t>
            </a:r>
          </a:p>
          <a:p>
            <a:pPr marL="342900" indent="-342900">
              <a:buFont typeface="Arial"/>
              <a:buChar char="•"/>
            </a:pPr>
            <a:endParaRPr lang="en-US" sz="2000" dirty="0"/>
          </a:p>
          <a:p>
            <a:pPr marL="342900" indent="-342900">
              <a:buFont typeface="Arial"/>
              <a:buChar char="•"/>
            </a:pPr>
            <a:r>
              <a:rPr lang="en-US" sz="2000" dirty="0" smtClean="0"/>
              <a:t>But </a:t>
            </a:r>
            <a:r>
              <a:rPr lang="en-US" sz="2000" dirty="0"/>
              <a:t>we should note that Precision and recall have inverse relationship and hence if we want high precision then we should be fine with low recall and vice versa</a:t>
            </a:r>
            <a:r>
              <a:rPr lang="en-US" sz="2000" dirty="0" smtClean="0"/>
              <a:t>.</a:t>
            </a:r>
          </a:p>
          <a:p>
            <a:pPr marL="342900" indent="-342900">
              <a:buFont typeface="Arial"/>
              <a:buChar char="•"/>
            </a:pPr>
            <a:endParaRPr lang="en-US" sz="2000" dirty="0" smtClean="0"/>
          </a:p>
          <a:p>
            <a:pPr marL="342900" indent="-342900">
              <a:buFont typeface="Arial"/>
              <a:buChar char="•"/>
            </a:pPr>
            <a:endParaRPr lang="en-US" sz="2000" dirty="0"/>
          </a:p>
          <a:p>
            <a:pPr marL="342900" indent="-342900">
              <a:buFont typeface="Arial"/>
              <a:buChar char="•"/>
            </a:pPr>
            <a:r>
              <a:rPr lang="en-US" sz="2000" dirty="0"/>
              <a:t>There are many applications where high precision might be desired. For example if we train a model to detect safe website for kids. It's ok to reject many safe website (low recall) as long as we correctly reject bad website (high precision</a:t>
            </a:r>
            <a:r>
              <a:rPr lang="en-US" sz="2000" dirty="0" smtClean="0"/>
              <a:t>)</a:t>
            </a:r>
          </a:p>
          <a:p>
            <a:pPr marL="342900" indent="-342900">
              <a:buFont typeface="Arial"/>
              <a:buChar char="•"/>
            </a:pPr>
            <a:endParaRPr lang="en-US" sz="2000" dirty="0"/>
          </a:p>
          <a:p>
            <a:pPr marL="342900" indent="-342900">
              <a:buFont typeface="Arial"/>
              <a:buChar char="•"/>
            </a:pPr>
            <a:r>
              <a:rPr lang="en-US" sz="2000" dirty="0"/>
              <a:t>However for our applications, </a:t>
            </a:r>
            <a:r>
              <a:rPr lang="en-US" sz="2000" dirty="0" err="1"/>
              <a:t>i.e</a:t>
            </a:r>
            <a:r>
              <a:rPr lang="en-US" sz="2000" dirty="0"/>
              <a:t> bank client's CD subscription prediction, higher recall is desirable. Since it is perfectly fine to have false client </a:t>
            </a:r>
            <a:r>
              <a:rPr lang="en-US" sz="2000" dirty="0" err="1"/>
              <a:t>i.e</a:t>
            </a:r>
            <a:r>
              <a:rPr lang="en-US" sz="2000" dirty="0"/>
              <a:t> model predict client will accept the subscription but will actually decline it, as long as we predict almost all the client who is likely to accept the subscription and thus improving the balance sheet.</a:t>
            </a:r>
          </a:p>
          <a:p>
            <a:pPr marL="342900" indent="-342900">
              <a:buFont typeface="Arial"/>
              <a:buChar char="•"/>
            </a:pPr>
            <a:endParaRPr lang="en-US" sz="2000" b="1" dirty="0"/>
          </a:p>
        </p:txBody>
      </p:sp>
    </p:spTree>
    <p:extLst>
      <p:ext uri="{BB962C8B-B14F-4D97-AF65-F5344CB8AC3E}">
        <p14:creationId xmlns:p14="http://schemas.microsoft.com/office/powerpoint/2010/main" val="58668169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268224"/>
            <a:ext cx="10840133" cy="673525"/>
          </a:xfrm>
        </p:spPr>
        <p:txBody>
          <a:bodyPr/>
          <a:lstStyle/>
          <a:p>
            <a:r>
              <a:rPr lang="en-US" dirty="0" smtClean="0"/>
              <a:t>High Precision Example (ML Model for Net-Nanny)</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29</a:t>
            </a:fld>
            <a:endParaRPr lang="en-US"/>
          </a:p>
        </p:txBody>
      </p:sp>
      <p:sp>
        <p:nvSpPr>
          <p:cNvPr id="4" name="Text Placeholder 3"/>
          <p:cNvSpPr>
            <a:spLocks noGrp="1"/>
          </p:cNvSpPr>
          <p:nvPr>
            <p:ph type="body" sz="quarter" idx="12"/>
          </p:nvPr>
        </p:nvSpPr>
        <p:spPr>
          <a:xfrm>
            <a:off x="304799" y="941749"/>
            <a:ext cx="7161333" cy="5384400"/>
          </a:xfrm>
          <a:solidFill>
            <a:schemeClr val="bg2"/>
          </a:solidFill>
        </p:spPr>
        <p:txBody>
          <a:bodyPr>
            <a:scene3d>
              <a:camera prst="orthographicFront"/>
              <a:lightRig rig="balanced" dir="t">
                <a:rot lat="0" lon="0" rev="2100000"/>
              </a:lightRig>
            </a:scene3d>
            <a:sp3d extrusionH="57150" prstMaterial="metal">
              <a:bevelT w="38100" h="25400"/>
              <a:contourClr>
                <a:schemeClr val="bg2"/>
              </a:contourClr>
            </a:sp3d>
          </a:bodyPr>
          <a:lstStyle/>
          <a:p>
            <a:r>
              <a:rPr lang="en-US" b="1" dirty="0" smtClean="0">
                <a:ln w="50800"/>
                <a:solidFill>
                  <a:srgbClr val="C39D0A"/>
                </a:solidFill>
              </a:rPr>
              <a:t>Definition:</a:t>
            </a:r>
          </a:p>
          <a:p>
            <a:r>
              <a:rPr lang="en-US" b="1" dirty="0" smtClean="0">
                <a:ln w="50800"/>
                <a:solidFill>
                  <a:srgbClr val="0000FF"/>
                </a:solidFill>
              </a:rPr>
              <a:t>  Precision = TP/(TP+FP)</a:t>
            </a:r>
          </a:p>
          <a:p>
            <a:r>
              <a:rPr lang="en-US" b="1" dirty="0" smtClean="0">
                <a:ln w="50800"/>
                <a:solidFill>
                  <a:srgbClr val="0000FF"/>
                </a:solidFill>
              </a:rPr>
              <a:t>  Recall </a:t>
            </a:r>
            <a:r>
              <a:rPr lang="en-US" b="1" dirty="0">
                <a:ln w="50800"/>
                <a:solidFill>
                  <a:srgbClr val="0000FF"/>
                </a:solidFill>
              </a:rPr>
              <a:t>= TP/(TP+FN</a:t>
            </a:r>
            <a:r>
              <a:rPr lang="en-US" b="1" dirty="0" smtClean="0">
                <a:ln w="50800"/>
                <a:solidFill>
                  <a:srgbClr val="0000FF"/>
                </a:solidFill>
              </a:rPr>
              <a:t>)</a:t>
            </a:r>
            <a:endParaRPr lang="en-US" b="1" dirty="0">
              <a:ln w="50800"/>
              <a:solidFill>
                <a:srgbClr val="0000FF"/>
              </a:solidFill>
            </a:endParaRPr>
          </a:p>
          <a:p>
            <a:r>
              <a:rPr lang="en-US" b="1" dirty="0" smtClean="0">
                <a:ln w="50800"/>
                <a:solidFill>
                  <a:schemeClr val="accent2"/>
                </a:solidFill>
              </a:rPr>
              <a:t>  TP=count of correctly predicted good websites as good</a:t>
            </a:r>
          </a:p>
          <a:p>
            <a:r>
              <a:rPr lang="en-US" b="1" dirty="0" smtClean="0">
                <a:ln w="50800"/>
                <a:solidFill>
                  <a:schemeClr val="accent2"/>
                </a:solidFill>
              </a:rPr>
              <a:t>  FP=count of incorrectly predicted bad websites  as good</a:t>
            </a:r>
          </a:p>
          <a:p>
            <a:r>
              <a:rPr lang="en-US" b="1" dirty="0" smtClean="0">
                <a:ln w="50800"/>
                <a:solidFill>
                  <a:schemeClr val="accent2"/>
                </a:solidFill>
              </a:rPr>
              <a:t>  FN=count of incorrectly predicted good website as bad</a:t>
            </a:r>
          </a:p>
          <a:p>
            <a:endParaRPr lang="en-US" b="1" dirty="0" smtClean="0">
              <a:ln w="50800"/>
              <a:solidFill>
                <a:schemeClr val="accent2"/>
              </a:solidFill>
            </a:endParaRPr>
          </a:p>
          <a:p>
            <a:r>
              <a:rPr lang="en-US" b="1" dirty="0" smtClean="0">
                <a:ln w="50800"/>
                <a:solidFill>
                  <a:srgbClr val="C39D0A"/>
                </a:solidFill>
              </a:rPr>
              <a:t>ML Model Goals:</a:t>
            </a:r>
            <a:endParaRPr lang="en-US" b="1" dirty="0" smtClean="0">
              <a:ln w="50800"/>
              <a:solidFill>
                <a:schemeClr val="accent2"/>
              </a:solidFill>
            </a:endParaRPr>
          </a:p>
          <a:p>
            <a:r>
              <a:rPr lang="en-US" b="1" dirty="0" smtClean="0">
                <a:ln w="50800"/>
                <a:solidFill>
                  <a:schemeClr val="accent2"/>
                </a:solidFill>
              </a:rPr>
              <a:t>  TP = as high as possible </a:t>
            </a:r>
            <a:r>
              <a:rPr lang="en-US" b="1" dirty="0" err="1" smtClean="0">
                <a:ln w="50800"/>
                <a:solidFill>
                  <a:schemeClr val="accent2"/>
                </a:solidFill>
              </a:rPr>
              <a:t>i.e</a:t>
            </a:r>
            <a:r>
              <a:rPr lang="en-US" b="1" dirty="0" smtClean="0">
                <a:ln w="50800"/>
                <a:solidFill>
                  <a:schemeClr val="accent2"/>
                </a:solidFill>
              </a:rPr>
              <a:t> find all good site</a:t>
            </a:r>
          </a:p>
          <a:p>
            <a:r>
              <a:rPr lang="en-US" b="1" dirty="0">
                <a:ln w="50800"/>
                <a:solidFill>
                  <a:schemeClr val="accent2"/>
                </a:solidFill>
              </a:rPr>
              <a:t> </a:t>
            </a:r>
            <a:r>
              <a:rPr lang="en-US" b="1" dirty="0" smtClean="0">
                <a:ln w="50800"/>
                <a:solidFill>
                  <a:schemeClr val="accent2"/>
                </a:solidFill>
              </a:rPr>
              <a:t> FP= as low as possible </a:t>
            </a:r>
            <a:r>
              <a:rPr lang="en-US" b="1" dirty="0" err="1" smtClean="0">
                <a:ln w="50800"/>
                <a:solidFill>
                  <a:schemeClr val="accent2"/>
                </a:solidFill>
              </a:rPr>
              <a:t>i.e</a:t>
            </a:r>
            <a:r>
              <a:rPr lang="en-US" b="1" dirty="0" smtClean="0">
                <a:ln w="50800"/>
                <a:solidFill>
                  <a:schemeClr val="accent2"/>
                </a:solidFill>
              </a:rPr>
              <a:t> reduce mistake</a:t>
            </a:r>
          </a:p>
          <a:p>
            <a:r>
              <a:rPr lang="en-US" b="1" dirty="0">
                <a:ln w="50800"/>
                <a:solidFill>
                  <a:schemeClr val="accent2"/>
                </a:solidFill>
              </a:rPr>
              <a:t> </a:t>
            </a:r>
            <a:r>
              <a:rPr lang="en-US" b="1" dirty="0" smtClean="0">
                <a:ln w="50800"/>
                <a:solidFill>
                  <a:schemeClr val="accent2"/>
                </a:solidFill>
              </a:rPr>
              <a:t> FN= It could as high as possible as long as </a:t>
            </a:r>
          </a:p>
          <a:p>
            <a:r>
              <a:rPr lang="en-US" b="1" dirty="0">
                <a:ln w="50800"/>
                <a:solidFill>
                  <a:schemeClr val="accent2"/>
                </a:solidFill>
              </a:rPr>
              <a:t>	</a:t>
            </a:r>
            <a:r>
              <a:rPr lang="en-US" b="1" dirty="0" smtClean="0">
                <a:ln w="50800"/>
                <a:solidFill>
                  <a:schemeClr val="accent2"/>
                </a:solidFill>
              </a:rPr>
              <a:t>TP and FP goals are meet.</a:t>
            </a:r>
          </a:p>
          <a:p>
            <a:endParaRPr lang="en-US" b="1" dirty="0" smtClean="0">
              <a:ln w="50800"/>
              <a:solidFill>
                <a:schemeClr val="accent2"/>
              </a:solidFill>
            </a:endParaRPr>
          </a:p>
          <a:p>
            <a:r>
              <a:rPr lang="en-US" b="1" dirty="0" smtClean="0">
                <a:ln w="50800"/>
                <a:solidFill>
                  <a:srgbClr val="C39D0A"/>
                </a:solidFill>
              </a:rPr>
              <a:t>Conclusion:</a:t>
            </a:r>
            <a:endParaRPr lang="en-US" b="1" dirty="0">
              <a:ln w="50800"/>
              <a:solidFill>
                <a:schemeClr val="accent2"/>
              </a:solidFill>
            </a:endParaRPr>
          </a:p>
          <a:p>
            <a:r>
              <a:rPr lang="en-US" b="1" dirty="0" smtClean="0">
                <a:ln w="50800"/>
                <a:solidFill>
                  <a:schemeClr val="accent2"/>
                </a:solidFill>
              </a:rPr>
              <a:t> Since we can only optimize one.</a:t>
            </a:r>
          </a:p>
          <a:p>
            <a:r>
              <a:rPr lang="en-US" b="1" dirty="0" smtClean="0">
                <a:ln w="50800"/>
                <a:solidFill>
                  <a:schemeClr val="accent2"/>
                </a:solidFill>
              </a:rPr>
              <a:t> We choose:</a:t>
            </a:r>
          </a:p>
          <a:p>
            <a:r>
              <a:rPr lang="en-US" b="1" dirty="0" smtClean="0">
                <a:ln w="50800"/>
                <a:solidFill>
                  <a:schemeClr val="accent2"/>
                </a:solidFill>
              </a:rPr>
              <a:t>	High Precision</a:t>
            </a:r>
          </a:p>
          <a:p>
            <a:r>
              <a:rPr lang="en-US" b="1" dirty="0" smtClean="0">
                <a:ln w="50800"/>
                <a:solidFill>
                  <a:schemeClr val="accent2"/>
                </a:solidFill>
              </a:rPr>
              <a:t>	Low Recall</a:t>
            </a:r>
          </a:p>
          <a:p>
            <a:endParaRPr lang="en-US" b="1" dirty="0">
              <a:ln w="50800"/>
              <a:solidFill>
                <a:schemeClr val="accent2"/>
              </a:solidFill>
            </a:endParaRPr>
          </a:p>
        </p:txBody>
      </p:sp>
      <p:sp>
        <p:nvSpPr>
          <p:cNvPr id="5" name="Text Placeholder 4"/>
          <p:cNvSpPr>
            <a:spLocks noGrp="1"/>
          </p:cNvSpPr>
          <p:nvPr>
            <p:ph type="body" sz="quarter" idx="13"/>
          </p:nvPr>
        </p:nvSpPr>
        <p:spPr>
          <a:xfrm>
            <a:off x="7466132" y="941749"/>
            <a:ext cx="4421068" cy="5338996"/>
          </a:xfrm>
        </p:spPr>
        <p:txBody>
          <a:bodyPr/>
          <a:lstStyle/>
          <a:p>
            <a:endParaRPr lang="en-US" dirty="0"/>
          </a:p>
        </p:txBody>
      </p:sp>
      <p:pic>
        <p:nvPicPr>
          <p:cNvPr id="6" name="Picture 5" descr="bds18_jaya_netnanny.jpg"/>
          <p:cNvPicPr>
            <a:picLocks noChangeAspect="1"/>
          </p:cNvPicPr>
          <p:nvPr/>
        </p:nvPicPr>
        <p:blipFill rotWithShape="1">
          <a:blip r:embed="rId2">
            <a:extLst>
              <a:ext uri="{28A0092B-C50C-407E-A947-70E740481C1C}">
                <a14:useLocalDpi xmlns:a14="http://schemas.microsoft.com/office/drawing/2010/main" val="0"/>
              </a:ext>
            </a:extLst>
          </a:blip>
          <a:srcRect l="18759" t="3498" r="27556" b="9325"/>
          <a:stretch/>
        </p:blipFill>
        <p:spPr>
          <a:xfrm>
            <a:off x="7466132" y="941749"/>
            <a:ext cx="4421068" cy="5384400"/>
          </a:xfrm>
          <a:prstGeom prst="rect">
            <a:avLst/>
          </a:prstGeom>
        </p:spPr>
      </p:pic>
      <p:sp>
        <p:nvSpPr>
          <p:cNvPr id="7" name="Rectangle 6"/>
          <p:cNvSpPr/>
          <p:nvPr/>
        </p:nvSpPr>
        <p:spPr>
          <a:xfrm>
            <a:off x="304800" y="941749"/>
            <a:ext cx="5617283" cy="5338996"/>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536396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3</a:t>
            </a:fld>
            <a:endParaRPr lang="en-US"/>
          </a:p>
        </p:txBody>
      </p:sp>
      <p:sp>
        <p:nvSpPr>
          <p:cNvPr id="3" name="Title 2"/>
          <p:cNvSpPr>
            <a:spLocks noGrp="1"/>
          </p:cNvSpPr>
          <p:nvPr>
            <p:ph type="title"/>
          </p:nvPr>
        </p:nvSpPr>
        <p:spPr/>
        <p:txBody>
          <a:bodyPr/>
          <a:lstStyle/>
          <a:p>
            <a:r>
              <a:rPr lang="en-US" dirty="0" smtClean="0"/>
              <a:t>Agenda</a:t>
            </a:r>
            <a:endParaRPr lang="en-US" dirty="0"/>
          </a:p>
        </p:txBody>
      </p:sp>
      <p:sp>
        <p:nvSpPr>
          <p:cNvPr id="5" name="Content Placeholder 4"/>
          <p:cNvSpPr>
            <a:spLocks noGrp="1"/>
          </p:cNvSpPr>
          <p:nvPr>
            <p:ph sz="quarter" idx="12"/>
          </p:nvPr>
        </p:nvSpPr>
        <p:spPr>
          <a:xfrm>
            <a:off x="381000" y="914400"/>
            <a:ext cx="10778329" cy="5221079"/>
          </a:xfrm>
        </p:spPr>
        <p:txBody>
          <a:bodyPr/>
          <a:lstStyle/>
          <a:p>
            <a:pPr marL="342900" indent="-342900">
              <a:buFont typeface="Arial"/>
              <a:buChar char="•"/>
            </a:pPr>
            <a:r>
              <a:rPr lang="en-US" dirty="0" smtClean="0"/>
              <a:t>IBM  and Data Science</a:t>
            </a:r>
          </a:p>
          <a:p>
            <a:pPr marL="342900" indent="-342900">
              <a:buFont typeface="Arial"/>
              <a:buChar char="•"/>
            </a:pPr>
            <a:r>
              <a:rPr lang="en-US" dirty="0" smtClean="0"/>
              <a:t>Why this </a:t>
            </a:r>
            <a:r>
              <a:rPr lang="en-US" dirty="0" smtClean="0"/>
              <a:t>talk</a:t>
            </a:r>
            <a:r>
              <a:rPr lang="en-US" dirty="0" smtClean="0"/>
              <a:t>?</a:t>
            </a:r>
            <a:endParaRPr lang="en-US" dirty="0"/>
          </a:p>
          <a:p>
            <a:pPr marL="342900" indent="-342900">
              <a:buFont typeface="Arial"/>
              <a:buChar char="•"/>
            </a:pPr>
            <a:r>
              <a:rPr lang="en-US" dirty="0" smtClean="0"/>
              <a:t>Tools and Technology</a:t>
            </a:r>
          </a:p>
          <a:p>
            <a:pPr marL="342900" indent="-342900">
              <a:buFont typeface="Arial"/>
              <a:buChar char="•"/>
            </a:pPr>
            <a:r>
              <a:rPr lang="en-US" dirty="0" smtClean="0"/>
              <a:t>Overview and flow of workshop</a:t>
            </a:r>
          </a:p>
          <a:p>
            <a:pPr marL="872053" lvl="2" indent="-342900"/>
            <a:r>
              <a:rPr lang="en-US" dirty="0"/>
              <a:t> </a:t>
            </a:r>
            <a:r>
              <a:rPr lang="en-US" dirty="0" smtClean="0"/>
              <a:t>  </a:t>
            </a:r>
            <a:r>
              <a:rPr lang="en-US" dirty="0" err="1" smtClean="0"/>
              <a:t>Scikit</a:t>
            </a:r>
            <a:r>
              <a:rPr lang="en-US" dirty="0" smtClean="0"/>
              <a:t>-learn based ML pipeline</a:t>
            </a:r>
          </a:p>
          <a:p>
            <a:pPr marL="872053" lvl="2" indent="-342900"/>
            <a:r>
              <a:rPr lang="en-US" dirty="0" smtClean="0"/>
              <a:t>   Various Model evaluation techniques</a:t>
            </a:r>
          </a:p>
          <a:p>
            <a:pPr marL="872053" lvl="2" indent="-342900"/>
            <a:r>
              <a:rPr lang="en-US" dirty="0"/>
              <a:t> </a:t>
            </a:r>
            <a:r>
              <a:rPr lang="en-US" dirty="0" smtClean="0"/>
              <a:t>  Iterative Model training</a:t>
            </a:r>
          </a:p>
          <a:p>
            <a:pPr marL="342900" indent="-342900">
              <a:buFont typeface="Arial"/>
              <a:buChar char="•"/>
            </a:pPr>
            <a:r>
              <a:rPr lang="en-US" dirty="0" smtClean="0"/>
              <a:t>Hands on tutorial for building predictive models for imbalance datasets</a:t>
            </a:r>
          </a:p>
          <a:p>
            <a:pPr marL="872053" lvl="2" indent="-342900"/>
            <a:r>
              <a:rPr lang="en-US" dirty="0" smtClean="0"/>
              <a:t>Setup </a:t>
            </a:r>
          </a:p>
          <a:p>
            <a:pPr marL="872053" lvl="2" indent="-342900"/>
            <a:r>
              <a:rPr lang="en-US" dirty="0" smtClean="0"/>
              <a:t>Tutorial</a:t>
            </a:r>
          </a:p>
          <a:p>
            <a:pPr marL="342900" indent="-342900">
              <a:buFont typeface="Arial"/>
              <a:buChar char="•"/>
            </a:pPr>
            <a:r>
              <a:rPr lang="en-US" dirty="0" smtClean="0"/>
              <a:t>Q/A</a:t>
            </a:r>
            <a:endParaRPr lang="en-US" dirty="0"/>
          </a:p>
          <a:p>
            <a:r>
              <a:rPr lang="en-US" dirty="0"/>
              <a:t>	</a:t>
            </a:r>
          </a:p>
        </p:txBody>
      </p:sp>
      <p:pic>
        <p:nvPicPr>
          <p:cNvPr id="6" name="Picture 5" descr="odsc_18_agend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4486" y="3877164"/>
            <a:ext cx="3429000" cy="2590800"/>
          </a:xfrm>
          <a:prstGeom prst="rect">
            <a:avLst/>
          </a:prstGeom>
        </p:spPr>
      </p:pic>
    </p:spTree>
    <p:extLst>
      <p:ext uri="{BB962C8B-B14F-4D97-AF65-F5344CB8AC3E}">
        <p14:creationId xmlns:p14="http://schemas.microsoft.com/office/powerpoint/2010/main" val="268923820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268224"/>
            <a:ext cx="10840133" cy="673525"/>
          </a:xfrm>
        </p:spPr>
        <p:txBody>
          <a:bodyPr/>
          <a:lstStyle/>
          <a:p>
            <a:r>
              <a:rPr lang="en-US" dirty="0" smtClean="0"/>
              <a:t>High Recall Example (ML Model for Potential Customer)</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30</a:t>
            </a:fld>
            <a:endParaRPr lang="en-US"/>
          </a:p>
        </p:txBody>
      </p:sp>
      <p:sp>
        <p:nvSpPr>
          <p:cNvPr id="4" name="Text Placeholder 3"/>
          <p:cNvSpPr>
            <a:spLocks noGrp="1"/>
          </p:cNvSpPr>
          <p:nvPr>
            <p:ph type="body" sz="quarter" idx="12"/>
          </p:nvPr>
        </p:nvSpPr>
        <p:spPr>
          <a:xfrm>
            <a:off x="304799" y="941749"/>
            <a:ext cx="7415315" cy="5384400"/>
          </a:xfrm>
          <a:solidFill>
            <a:schemeClr val="bg2"/>
          </a:solidFill>
        </p:spPr>
        <p:txBody>
          <a:bodyPr>
            <a:scene3d>
              <a:camera prst="orthographicFront"/>
              <a:lightRig rig="balanced" dir="t">
                <a:rot lat="0" lon="0" rev="2100000"/>
              </a:lightRig>
            </a:scene3d>
            <a:sp3d extrusionH="57150" prstMaterial="metal">
              <a:bevelT w="38100" h="25400"/>
              <a:contourClr>
                <a:schemeClr val="bg2"/>
              </a:contourClr>
            </a:sp3d>
          </a:bodyPr>
          <a:lstStyle/>
          <a:p>
            <a:r>
              <a:rPr lang="en-US" b="1" dirty="0" smtClean="0">
                <a:ln w="50800"/>
                <a:solidFill>
                  <a:srgbClr val="C39D0A"/>
                </a:solidFill>
              </a:rPr>
              <a:t>Definition:</a:t>
            </a:r>
          </a:p>
          <a:p>
            <a:r>
              <a:rPr lang="en-US" b="1" dirty="0" smtClean="0">
                <a:ln w="50800"/>
                <a:solidFill>
                  <a:srgbClr val="0000FF"/>
                </a:solidFill>
              </a:rPr>
              <a:t>  Precision = TP/(TP+FP)</a:t>
            </a:r>
          </a:p>
          <a:p>
            <a:r>
              <a:rPr lang="en-US" b="1" dirty="0" smtClean="0">
                <a:ln w="50800"/>
                <a:solidFill>
                  <a:srgbClr val="0000FF"/>
                </a:solidFill>
              </a:rPr>
              <a:t>  Recall </a:t>
            </a:r>
            <a:r>
              <a:rPr lang="en-US" b="1" dirty="0">
                <a:ln w="50800"/>
                <a:solidFill>
                  <a:srgbClr val="0000FF"/>
                </a:solidFill>
              </a:rPr>
              <a:t>= TP/(TP+FN</a:t>
            </a:r>
            <a:r>
              <a:rPr lang="en-US" b="1" dirty="0" smtClean="0">
                <a:ln w="50800"/>
                <a:solidFill>
                  <a:srgbClr val="0000FF"/>
                </a:solidFill>
              </a:rPr>
              <a:t>)</a:t>
            </a:r>
            <a:endParaRPr lang="en-US" b="1" dirty="0">
              <a:ln w="50800"/>
              <a:solidFill>
                <a:srgbClr val="0000FF"/>
              </a:solidFill>
            </a:endParaRPr>
          </a:p>
          <a:p>
            <a:r>
              <a:rPr lang="en-US" b="1" dirty="0" smtClean="0">
                <a:ln w="50800"/>
                <a:solidFill>
                  <a:schemeClr val="accent2"/>
                </a:solidFill>
              </a:rPr>
              <a:t>  TP = count of predicted potential customer buying</a:t>
            </a:r>
          </a:p>
          <a:p>
            <a:r>
              <a:rPr lang="en-US" b="1" dirty="0" smtClean="0">
                <a:ln w="50800"/>
                <a:solidFill>
                  <a:schemeClr val="accent2"/>
                </a:solidFill>
              </a:rPr>
              <a:t>  FP = count of predicted potential customer not buying</a:t>
            </a:r>
          </a:p>
          <a:p>
            <a:r>
              <a:rPr lang="en-US" b="1" dirty="0" smtClean="0">
                <a:ln w="50800"/>
                <a:solidFill>
                  <a:schemeClr val="accent2"/>
                </a:solidFill>
              </a:rPr>
              <a:t>  FN = count of unpredicted customer buying</a:t>
            </a:r>
          </a:p>
          <a:p>
            <a:endParaRPr lang="en-US" b="1" dirty="0" smtClean="0">
              <a:ln w="50800"/>
              <a:solidFill>
                <a:schemeClr val="accent2"/>
              </a:solidFill>
            </a:endParaRPr>
          </a:p>
          <a:p>
            <a:r>
              <a:rPr lang="en-US" b="1" dirty="0" smtClean="0">
                <a:ln w="50800"/>
                <a:solidFill>
                  <a:srgbClr val="C39D0A"/>
                </a:solidFill>
              </a:rPr>
              <a:t>ML Model Goals:</a:t>
            </a:r>
            <a:endParaRPr lang="en-US" b="1" dirty="0" smtClean="0">
              <a:ln w="50800"/>
              <a:solidFill>
                <a:schemeClr val="accent2"/>
              </a:solidFill>
            </a:endParaRPr>
          </a:p>
          <a:p>
            <a:r>
              <a:rPr lang="en-US" b="1" dirty="0" smtClean="0">
                <a:ln w="50800"/>
                <a:solidFill>
                  <a:schemeClr val="accent2"/>
                </a:solidFill>
              </a:rPr>
              <a:t>  TP = as high as possible </a:t>
            </a:r>
            <a:r>
              <a:rPr lang="en-US" b="1" dirty="0" err="1" smtClean="0">
                <a:ln w="50800"/>
                <a:solidFill>
                  <a:schemeClr val="accent2"/>
                </a:solidFill>
              </a:rPr>
              <a:t>i.e</a:t>
            </a:r>
            <a:r>
              <a:rPr lang="en-US" b="1" dirty="0" smtClean="0">
                <a:ln w="50800"/>
                <a:solidFill>
                  <a:schemeClr val="accent2"/>
                </a:solidFill>
              </a:rPr>
              <a:t> find all good site</a:t>
            </a:r>
          </a:p>
          <a:p>
            <a:r>
              <a:rPr lang="en-US" b="1" dirty="0" smtClean="0">
                <a:ln w="50800"/>
                <a:solidFill>
                  <a:schemeClr val="accent2"/>
                </a:solidFill>
              </a:rPr>
              <a:t>  FN = as low as possible, since we want to identify the potential    </a:t>
            </a:r>
          </a:p>
          <a:p>
            <a:r>
              <a:rPr lang="en-US" b="1" dirty="0">
                <a:ln w="50800"/>
                <a:solidFill>
                  <a:schemeClr val="accent2"/>
                </a:solidFill>
              </a:rPr>
              <a:t> </a:t>
            </a:r>
            <a:r>
              <a:rPr lang="en-US" b="1" dirty="0" smtClean="0">
                <a:ln w="50800"/>
                <a:solidFill>
                  <a:schemeClr val="accent2"/>
                </a:solidFill>
              </a:rPr>
              <a:t>           customers so that we can give them some incentives.</a:t>
            </a:r>
          </a:p>
          <a:p>
            <a:r>
              <a:rPr lang="en-US" b="1" dirty="0">
                <a:ln w="50800"/>
                <a:solidFill>
                  <a:schemeClr val="accent2"/>
                </a:solidFill>
              </a:rPr>
              <a:t> </a:t>
            </a:r>
            <a:r>
              <a:rPr lang="en-US" b="1" dirty="0" smtClean="0">
                <a:ln w="50800"/>
                <a:solidFill>
                  <a:schemeClr val="accent2"/>
                </a:solidFill>
              </a:rPr>
              <a:t> FP = It could as high as possible as long as TP and FN goals </a:t>
            </a:r>
          </a:p>
          <a:p>
            <a:r>
              <a:rPr lang="en-US" b="1" dirty="0">
                <a:ln w="50800"/>
                <a:solidFill>
                  <a:schemeClr val="accent2"/>
                </a:solidFill>
              </a:rPr>
              <a:t> </a:t>
            </a:r>
            <a:r>
              <a:rPr lang="en-US" b="1" dirty="0" smtClean="0">
                <a:ln w="50800"/>
                <a:solidFill>
                  <a:schemeClr val="accent2"/>
                </a:solidFill>
              </a:rPr>
              <a:t>           are meet.</a:t>
            </a:r>
          </a:p>
          <a:p>
            <a:endParaRPr lang="en-US" b="1" dirty="0" smtClean="0">
              <a:ln w="50800"/>
              <a:solidFill>
                <a:schemeClr val="accent2"/>
              </a:solidFill>
            </a:endParaRPr>
          </a:p>
          <a:p>
            <a:r>
              <a:rPr lang="en-US" b="1" dirty="0" smtClean="0">
                <a:ln w="50800"/>
                <a:solidFill>
                  <a:srgbClr val="C39D0A"/>
                </a:solidFill>
              </a:rPr>
              <a:t>Conclusion:</a:t>
            </a:r>
            <a:endParaRPr lang="en-US" b="1" dirty="0">
              <a:ln w="50800"/>
              <a:solidFill>
                <a:schemeClr val="accent2"/>
              </a:solidFill>
            </a:endParaRPr>
          </a:p>
          <a:p>
            <a:r>
              <a:rPr lang="en-US" b="1" dirty="0" smtClean="0">
                <a:ln w="50800"/>
                <a:solidFill>
                  <a:schemeClr val="accent2"/>
                </a:solidFill>
              </a:rPr>
              <a:t> Since we can only optimize one.</a:t>
            </a:r>
          </a:p>
          <a:p>
            <a:r>
              <a:rPr lang="en-US" b="1" dirty="0" smtClean="0">
                <a:ln w="50800"/>
                <a:solidFill>
                  <a:schemeClr val="accent2"/>
                </a:solidFill>
              </a:rPr>
              <a:t> We choose:</a:t>
            </a:r>
          </a:p>
          <a:p>
            <a:r>
              <a:rPr lang="en-US" b="1" dirty="0" smtClean="0">
                <a:ln w="50800"/>
                <a:solidFill>
                  <a:schemeClr val="accent2"/>
                </a:solidFill>
              </a:rPr>
              <a:t>	High Recall</a:t>
            </a:r>
          </a:p>
          <a:p>
            <a:r>
              <a:rPr lang="en-US" b="1" dirty="0" smtClean="0">
                <a:ln w="50800"/>
                <a:solidFill>
                  <a:schemeClr val="accent2"/>
                </a:solidFill>
              </a:rPr>
              <a:t>	Low Precision</a:t>
            </a:r>
          </a:p>
          <a:p>
            <a:endParaRPr lang="en-US" b="1" dirty="0">
              <a:ln w="50800"/>
              <a:solidFill>
                <a:schemeClr val="accent2"/>
              </a:solidFill>
            </a:endParaRPr>
          </a:p>
        </p:txBody>
      </p:sp>
      <p:sp>
        <p:nvSpPr>
          <p:cNvPr id="5" name="Text Placeholder 4"/>
          <p:cNvSpPr>
            <a:spLocks noGrp="1"/>
          </p:cNvSpPr>
          <p:nvPr>
            <p:ph type="body" sz="quarter" idx="13"/>
          </p:nvPr>
        </p:nvSpPr>
        <p:spPr>
          <a:xfrm>
            <a:off x="7466132" y="941749"/>
            <a:ext cx="4421068" cy="5338996"/>
          </a:xfrm>
        </p:spPr>
        <p:txBody>
          <a:bodyPr/>
          <a:lstStyle/>
          <a:p>
            <a:endParaRPr lang="en-US" dirty="0"/>
          </a:p>
        </p:txBody>
      </p:sp>
      <p:sp>
        <p:nvSpPr>
          <p:cNvPr id="7" name="Rectangle 6"/>
          <p:cNvSpPr/>
          <p:nvPr/>
        </p:nvSpPr>
        <p:spPr>
          <a:xfrm>
            <a:off x="304800" y="941749"/>
            <a:ext cx="5617283" cy="5338996"/>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8" name="Picture 7" descr="bds18_bank_cust.jpeg"/>
          <p:cNvPicPr>
            <a:picLocks noChangeAspect="1"/>
          </p:cNvPicPr>
          <p:nvPr/>
        </p:nvPicPr>
        <p:blipFill rotWithShape="1">
          <a:blip r:embed="rId2">
            <a:extLst>
              <a:ext uri="{28A0092B-C50C-407E-A947-70E740481C1C}">
                <a14:useLocalDpi xmlns:a14="http://schemas.microsoft.com/office/drawing/2010/main" val="0"/>
              </a:ext>
            </a:extLst>
          </a:blip>
          <a:srcRect l="2240" t="-5230" r="27074" b="5539"/>
          <a:stretch/>
        </p:blipFill>
        <p:spPr>
          <a:xfrm>
            <a:off x="7863036" y="1198589"/>
            <a:ext cx="4024164" cy="4623130"/>
          </a:xfrm>
          <a:prstGeom prst="rect">
            <a:avLst/>
          </a:prstGeom>
        </p:spPr>
      </p:pic>
    </p:spTree>
    <p:extLst>
      <p:ext uri="{BB962C8B-B14F-4D97-AF65-F5344CB8AC3E}">
        <p14:creationId xmlns:p14="http://schemas.microsoft.com/office/powerpoint/2010/main" val="423670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31</a:t>
            </a:fld>
            <a:endParaRPr lang="uk-UA"/>
          </a:p>
        </p:txBody>
      </p:sp>
      <p:sp>
        <p:nvSpPr>
          <p:cNvPr id="309" name="Shape 309"/>
          <p:cNvSpPr txBox="1">
            <a:spLocks noGrp="1"/>
          </p:cNvSpPr>
          <p:nvPr>
            <p:ph type="title"/>
          </p:nvPr>
        </p:nvSpPr>
        <p:spPr/>
        <p:txBody>
          <a:bodyPr/>
          <a:lstStyle/>
          <a:p>
            <a:r>
              <a:rPr lang="en-US" dirty="0" smtClean="0"/>
              <a:t>Model Training</a:t>
            </a:r>
            <a:endParaRPr lang="en-US" dirty="0"/>
          </a:p>
        </p:txBody>
      </p:sp>
      <p:pic>
        <p:nvPicPr>
          <p:cNvPr id="4" name="Picture 3" descr="odsc_18_tr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286000"/>
            <a:ext cx="5410200" cy="3429000"/>
          </a:xfrm>
          <a:prstGeom prst="rect">
            <a:avLst/>
          </a:prstGeom>
        </p:spPr>
      </p:pic>
    </p:spTree>
    <p:extLst>
      <p:ext uri="{BB962C8B-B14F-4D97-AF65-F5344CB8AC3E}">
        <p14:creationId xmlns:p14="http://schemas.microsoft.com/office/powerpoint/2010/main" val="1308725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Model Training Iteration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74903308"/>
              </p:ext>
            </p:extLst>
          </p:nvPr>
        </p:nvGraphicFramePr>
        <p:xfrm>
          <a:off x="0" y="1124747"/>
          <a:ext cx="12192000" cy="5733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379710" y="548798"/>
            <a:ext cx="136789" cy="7523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732" tIns="67732" rIns="67732" bIns="67732" numCol="1" spcCol="50799" rtlCol="0" anchor="ctr">
            <a:spAutoFit/>
          </a:bodyPr>
          <a:lstStyle/>
          <a:p>
            <a:pPr defTabSz="1100639" hangingPunct="0"/>
            <a:endParaRPr lang="en-US" sz="4000" dirty="0">
              <a:solidFill>
                <a:schemeClr val="bg2">
                  <a:lumMod val="50000"/>
                </a:schemeClr>
              </a:solidFill>
              <a:sym typeface="HelvNeue Bold for IBM"/>
            </a:endParaRPr>
          </a:p>
        </p:txBody>
      </p:sp>
    </p:spTree>
    <p:extLst>
      <p:ext uri="{BB962C8B-B14F-4D97-AF65-F5344CB8AC3E}">
        <p14:creationId xmlns:p14="http://schemas.microsoft.com/office/powerpoint/2010/main" val="40955812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0B0F34CF-BCAE-584C-B7AB-EC2B30D8EDF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B5C7FF0A-67EE-C94A-9A6B-C7F0716D3C40}"/>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E4CB61F8-BA54-744A-8492-C75E92C3155E}"/>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B8FCB874-24EE-4E41-896C-54797CA54EF7}"/>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883EA865-6704-9D4E-B939-A776334E4D36}"/>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DF010C5A-4A6F-2D41-90AF-4F29755DE59D}"/>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2972A306-CA04-D947-BB27-AE07D9CDE368}"/>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3725374A-441F-3144-8371-4401CFE10635}"/>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4">
                                            <p:graphicEl>
                                              <a:dgm id="{0B0F34CF-BCAE-584C-B7AB-EC2B30D8EDF5}"/>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4">
                                            <p:graphicEl>
                                              <a:dgm id="{B5C7FF0A-67EE-C94A-9A6B-C7F0716D3C40}"/>
                                            </p:graphicEl>
                                          </p:spTgt>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4">
                                            <p:graphicEl>
                                              <a:dgm id="{E4CB61F8-BA54-744A-8492-C75E92C3155E}"/>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4">
                                            <p:graphicEl>
                                              <a:dgm id="{B8FCB874-24EE-4E41-896C-54797CA54EF7}"/>
                                            </p:graphicEl>
                                          </p:spTgt>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4">
                                            <p:graphicEl>
                                              <a:dgm id="{883EA865-6704-9D4E-B939-A776334E4D3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4">
                                            <p:graphicEl>
                                              <a:dgm id="{DF010C5A-4A6F-2D41-90AF-4F29755DE59D}"/>
                                            </p:graphicEl>
                                          </p:spTgt>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4">
                                            <p:graphicEl>
                                              <a:dgm id="{2972A306-CA04-D947-BB27-AE07D9CDE368}"/>
                                            </p:graphicEl>
                                          </p:spTgt>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4">
                                            <p:graphicEl>
                                              <a:dgm id="{3725374A-441F-3144-8371-4401CFE1063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Graphic spid="4" grpId="1">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First Attempt to </a:t>
            </a:r>
            <a:r>
              <a:rPr lang="en-US" b="1" dirty="0" err="1" smtClean="0"/>
              <a:t>XGBoost</a:t>
            </a:r>
            <a:r>
              <a:rPr lang="en-US" b="1" dirty="0" smtClean="0"/>
              <a:t> Model Training</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33</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r>
              <a:rPr lang="en-US" sz="2000" b="1" dirty="0" smtClean="0"/>
              <a:t>We </a:t>
            </a:r>
            <a:r>
              <a:rPr lang="en-US" sz="2000" b="1" dirty="0" smtClean="0"/>
              <a:t>will </a:t>
            </a:r>
            <a:r>
              <a:rPr lang="en-US" sz="2000" b="1" dirty="0" smtClean="0"/>
              <a:t>split dataset into </a:t>
            </a:r>
            <a:r>
              <a:rPr lang="en-US" sz="2000" b="1" dirty="0"/>
              <a:t>t</a:t>
            </a:r>
            <a:r>
              <a:rPr lang="en-US" sz="2000" b="1" dirty="0" smtClean="0"/>
              <a:t>raining and test datasets</a:t>
            </a:r>
          </a:p>
          <a:p>
            <a:pPr marL="342900" indent="-342900">
              <a:buFont typeface="Arial"/>
              <a:buChar char="•"/>
            </a:pPr>
            <a:endParaRPr lang="en-US" sz="2000" b="1" dirty="0"/>
          </a:p>
          <a:p>
            <a:pPr marL="342900" indent="-342900">
              <a:buFont typeface="Arial"/>
              <a:buChar char="•"/>
            </a:pPr>
            <a:r>
              <a:rPr lang="en-US" sz="2000" b="1" dirty="0" smtClean="0"/>
              <a:t>We will first </a:t>
            </a:r>
            <a:r>
              <a:rPr lang="en-US" sz="2000" b="1" dirty="0"/>
              <a:t>c</a:t>
            </a:r>
            <a:r>
              <a:rPr lang="en-US" sz="2000" b="1" dirty="0" smtClean="0"/>
              <a:t>reate a simple </a:t>
            </a:r>
            <a:r>
              <a:rPr lang="en-US" sz="2000" b="1" dirty="0" err="1" smtClean="0"/>
              <a:t>XGBoost</a:t>
            </a:r>
            <a:r>
              <a:rPr lang="en-US" sz="2000" b="1" dirty="0" smtClean="0"/>
              <a:t> model with  using traditional ML techniques.</a:t>
            </a:r>
          </a:p>
          <a:p>
            <a:pPr marL="342900" indent="-342900">
              <a:buFont typeface="Arial"/>
              <a:buChar char="•"/>
            </a:pPr>
            <a:endParaRPr lang="en-US" sz="2000" b="1" dirty="0"/>
          </a:p>
          <a:p>
            <a:pPr marL="342900" indent="-342900">
              <a:buFont typeface="Arial"/>
              <a:buChar char="•"/>
            </a:pPr>
            <a:r>
              <a:rPr lang="en-US" sz="2000" b="1" dirty="0" smtClean="0"/>
              <a:t>We will </a:t>
            </a:r>
            <a:r>
              <a:rPr lang="en-US" sz="2000" b="1" dirty="0" smtClean="0"/>
              <a:t>evaluate models </a:t>
            </a:r>
            <a:r>
              <a:rPr lang="en-US" sz="2000" b="1" dirty="0" smtClean="0"/>
              <a:t>using various metrics we discussed.</a:t>
            </a:r>
          </a:p>
          <a:p>
            <a:pPr marL="342900" indent="-342900">
              <a:buFont typeface="Arial"/>
              <a:buChar char="•"/>
            </a:pPr>
            <a:endParaRPr lang="en-US" sz="2000" b="1" dirty="0"/>
          </a:p>
          <a:p>
            <a:pPr marL="342900" indent="-342900">
              <a:buFont typeface="Arial"/>
              <a:buChar char="•"/>
            </a:pPr>
            <a:r>
              <a:rPr lang="en-US" sz="2000" b="1" dirty="0" smtClean="0"/>
              <a:t>Analyze the reports and concludes the model is not good.</a:t>
            </a:r>
          </a:p>
        </p:txBody>
      </p:sp>
    </p:spTree>
    <p:extLst>
      <p:ext uri="{BB962C8B-B14F-4D97-AF65-F5344CB8AC3E}">
        <p14:creationId xmlns:p14="http://schemas.microsoft.com/office/powerpoint/2010/main" val="101928785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Strategies </a:t>
            </a:r>
            <a:r>
              <a:rPr lang="en-US" b="1" dirty="0"/>
              <a:t>f</a:t>
            </a:r>
            <a:r>
              <a:rPr lang="en-US" b="1" dirty="0" smtClean="0"/>
              <a:t>or </a:t>
            </a:r>
            <a:r>
              <a:rPr lang="en-US" b="1" dirty="0"/>
              <a:t>b</a:t>
            </a:r>
            <a:r>
              <a:rPr lang="en-US" b="1" dirty="0" smtClean="0"/>
              <a:t>etter </a:t>
            </a:r>
            <a:r>
              <a:rPr lang="en-US" b="1" dirty="0"/>
              <a:t>Classifier for the Imbalance </a:t>
            </a:r>
            <a:r>
              <a:rPr lang="en-US" b="1" dirty="0" smtClean="0"/>
              <a:t>Dataset.</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34</a:t>
            </a:fld>
            <a:endParaRPr lang="en-US"/>
          </a:p>
        </p:txBody>
      </p:sp>
      <p:sp>
        <p:nvSpPr>
          <p:cNvPr id="4" name="Text Placeholder 3"/>
          <p:cNvSpPr>
            <a:spLocks noGrp="1"/>
          </p:cNvSpPr>
          <p:nvPr>
            <p:ph type="body" sz="quarter" idx="12"/>
          </p:nvPr>
        </p:nvSpPr>
        <p:spPr>
          <a:xfrm>
            <a:off x="304800" y="1499617"/>
            <a:ext cx="11582400" cy="4781127"/>
          </a:xfrm>
        </p:spPr>
        <p:txBody>
          <a:bodyPr/>
          <a:lstStyle/>
          <a:p>
            <a:r>
              <a:rPr lang="en-US" sz="2000" b="1" dirty="0" smtClean="0"/>
              <a:t>1.  Use </a:t>
            </a:r>
            <a:r>
              <a:rPr lang="en-US" sz="2000" b="1" dirty="0"/>
              <a:t>the weighted class </a:t>
            </a:r>
            <a:r>
              <a:rPr lang="en-US" sz="2000" b="1" dirty="0" err="1"/>
              <a:t>i.e</a:t>
            </a:r>
            <a:r>
              <a:rPr lang="en-US" sz="2000" b="1" dirty="0"/>
              <a:t> give higher </a:t>
            </a:r>
            <a:r>
              <a:rPr lang="en-US" sz="2000" b="1" dirty="0" smtClean="0"/>
              <a:t>weights to minority positive </a:t>
            </a:r>
            <a:r>
              <a:rPr lang="en-US" sz="2000" b="1" dirty="0"/>
              <a:t>class  </a:t>
            </a:r>
            <a:r>
              <a:rPr lang="en-US" sz="2000" b="1" dirty="0" err="1" smtClean="0"/>
              <a:t>i.e</a:t>
            </a:r>
            <a:r>
              <a:rPr lang="en-US" sz="2000" b="1" dirty="0" smtClean="0"/>
              <a:t> </a:t>
            </a:r>
            <a:r>
              <a:rPr lang="en-US" sz="2000" b="1" dirty="0"/>
              <a:t>'</a:t>
            </a:r>
            <a:r>
              <a:rPr lang="en-US" sz="2000" b="1" dirty="0" smtClean="0"/>
              <a:t>yes’ label.</a:t>
            </a:r>
            <a:endParaRPr lang="en-US" sz="2000" b="1" dirty="0"/>
          </a:p>
          <a:p>
            <a:pPr marL="457200" indent="-457200">
              <a:buFont typeface="+mj-lt"/>
              <a:buAutoNum type="arabicPeriod"/>
            </a:pPr>
            <a:endParaRPr lang="en-US" sz="2000" b="1" dirty="0"/>
          </a:p>
          <a:p>
            <a:pPr marL="457200" indent="-457200">
              <a:buAutoNum type="arabicPeriod" startAt="2"/>
            </a:pPr>
            <a:r>
              <a:rPr lang="en-US" sz="2000" b="1" dirty="0" smtClean="0"/>
              <a:t>Over-Sampling </a:t>
            </a:r>
            <a:r>
              <a:rPr lang="en-US" sz="2000" b="1" dirty="0"/>
              <a:t>of the </a:t>
            </a:r>
            <a:r>
              <a:rPr lang="en-US" sz="2000" b="1" dirty="0" smtClean="0"/>
              <a:t>minority </a:t>
            </a:r>
            <a:r>
              <a:rPr lang="en-US" sz="2000" b="1" dirty="0"/>
              <a:t>class and u</a:t>
            </a:r>
            <a:r>
              <a:rPr lang="en-US" sz="2000" b="1" dirty="0" smtClean="0"/>
              <a:t>nder-sampling </a:t>
            </a:r>
            <a:r>
              <a:rPr lang="en-US" sz="2000" b="1" dirty="0"/>
              <a:t>of the </a:t>
            </a:r>
            <a:r>
              <a:rPr lang="en-US" sz="2000" b="1" dirty="0" smtClean="0"/>
              <a:t>majority class.</a:t>
            </a:r>
            <a:endParaRPr lang="en-US" sz="2000" b="1" dirty="0"/>
          </a:p>
          <a:p>
            <a:endParaRPr lang="en-US" sz="2000" b="1" dirty="0"/>
          </a:p>
          <a:p>
            <a:r>
              <a:rPr lang="en-US" sz="2000" b="1" dirty="0" smtClean="0"/>
              <a:t>3.   </a:t>
            </a:r>
            <a:r>
              <a:rPr lang="en-US" sz="2000" b="1" dirty="0"/>
              <a:t>Use the SMOTE </a:t>
            </a:r>
            <a:r>
              <a:rPr lang="en-US" sz="2000" b="1" dirty="0" smtClean="0"/>
              <a:t>(Synthetic Minority Oversampling Techniques).</a:t>
            </a:r>
            <a:endParaRPr lang="en-US" sz="2000" b="1" dirty="0"/>
          </a:p>
        </p:txBody>
      </p:sp>
    </p:spTree>
    <p:extLst>
      <p:ext uri="{BB962C8B-B14F-4D97-AF65-F5344CB8AC3E}">
        <p14:creationId xmlns:p14="http://schemas.microsoft.com/office/powerpoint/2010/main" val="423362106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Weighted Class classifier</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35</a:t>
            </a:fld>
            <a:endParaRPr lang="en-US"/>
          </a:p>
        </p:txBody>
      </p:sp>
      <p:sp>
        <p:nvSpPr>
          <p:cNvPr id="4" name="Text Placeholder 3"/>
          <p:cNvSpPr>
            <a:spLocks noGrp="1"/>
          </p:cNvSpPr>
          <p:nvPr>
            <p:ph type="body" sz="quarter" idx="12"/>
          </p:nvPr>
        </p:nvSpPr>
        <p:spPr>
          <a:xfrm>
            <a:off x="304800" y="1499617"/>
            <a:ext cx="11582400" cy="4781127"/>
          </a:xfrm>
        </p:spPr>
        <p:txBody>
          <a:bodyPr/>
          <a:lstStyle/>
          <a:p>
            <a:r>
              <a:rPr lang="en-US" sz="2000" b="1" dirty="0" smtClean="0"/>
              <a:t>Since at training time, classifier doesn’t learn from minority samples</a:t>
            </a:r>
          </a:p>
          <a:p>
            <a:endParaRPr lang="en-US" sz="2000" b="1" dirty="0"/>
          </a:p>
          <a:p>
            <a:endParaRPr lang="en-US" sz="2000" b="1" dirty="0" smtClean="0"/>
          </a:p>
          <a:p>
            <a:r>
              <a:rPr lang="en-US" sz="2000" b="1" dirty="0" smtClean="0"/>
              <a:t>The natural approach would be to some how increase the number of minority samples</a:t>
            </a:r>
          </a:p>
          <a:p>
            <a:endParaRPr lang="en-US" sz="2000" b="1" dirty="0" smtClean="0"/>
          </a:p>
          <a:p>
            <a:r>
              <a:rPr lang="en-US" sz="2000" b="1" dirty="0" smtClean="0"/>
              <a:t>One way to do is to give more </a:t>
            </a:r>
            <a:r>
              <a:rPr lang="en-US" sz="2000" b="1" dirty="0" smtClean="0"/>
              <a:t>weight </a:t>
            </a:r>
            <a:r>
              <a:rPr lang="en-US" sz="2000" b="1" dirty="0" smtClean="0"/>
              <a:t>to minority class at the time of evaluation of the node split.</a:t>
            </a:r>
            <a:endParaRPr lang="en-US" sz="2000" b="1" dirty="0"/>
          </a:p>
        </p:txBody>
      </p:sp>
    </p:spTree>
    <p:extLst>
      <p:ext uri="{BB962C8B-B14F-4D97-AF65-F5344CB8AC3E}">
        <p14:creationId xmlns:p14="http://schemas.microsoft.com/office/powerpoint/2010/main" val="4565260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Weighted Class classifier (continue</a:t>
            </a:r>
            <a:r>
              <a:rPr lang="mr-IN" b="1" dirty="0" smtClean="0"/>
              <a:t>…</a:t>
            </a:r>
            <a:r>
              <a:rPr lang="en-US" b="1" dirty="0" smtClean="0"/>
              <a:t>)</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36</a:t>
            </a:fld>
            <a:endParaRPr lang="en-US"/>
          </a:p>
        </p:txBody>
      </p:sp>
      <p:sp>
        <p:nvSpPr>
          <p:cNvPr id="4" name="Text Placeholder 3"/>
          <p:cNvSpPr>
            <a:spLocks noGrp="1"/>
          </p:cNvSpPr>
          <p:nvPr>
            <p:ph type="body" sz="quarter" idx="12"/>
          </p:nvPr>
        </p:nvSpPr>
        <p:spPr>
          <a:xfrm>
            <a:off x="304800" y="1499617"/>
            <a:ext cx="11582400" cy="4781127"/>
          </a:xfrm>
        </p:spPr>
        <p:txBody>
          <a:bodyPr/>
          <a:lstStyle/>
          <a:p>
            <a:endParaRPr lang="en-US" sz="2000" b="1" dirty="0"/>
          </a:p>
        </p:txBody>
      </p:sp>
      <p:pic>
        <p:nvPicPr>
          <p:cNvPr id="5" name="Picture 4" descr="odsc_18_wt_p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086" y="838201"/>
            <a:ext cx="11317514" cy="5442544"/>
          </a:xfrm>
          <a:prstGeom prst="rect">
            <a:avLst/>
          </a:prstGeom>
        </p:spPr>
      </p:pic>
    </p:spTree>
    <p:extLst>
      <p:ext uri="{BB962C8B-B14F-4D97-AF65-F5344CB8AC3E}">
        <p14:creationId xmlns:p14="http://schemas.microsoft.com/office/powerpoint/2010/main" val="356522991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Minority Over-Sampling and Majority Under-sampling</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37</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r>
              <a:rPr lang="en-US" sz="2000" b="1" dirty="0" smtClean="0"/>
              <a:t>Idea is similar to Weighted class</a:t>
            </a:r>
          </a:p>
          <a:p>
            <a:pPr marL="342900" indent="-342900">
              <a:buFont typeface="Arial"/>
              <a:buChar char="•"/>
            </a:pPr>
            <a:endParaRPr lang="en-US" sz="2000" b="1" dirty="0"/>
          </a:p>
          <a:p>
            <a:pPr marL="342900" indent="-342900">
              <a:buFont typeface="Arial"/>
              <a:buChar char="•"/>
            </a:pPr>
            <a:r>
              <a:rPr lang="en-US" sz="2000" b="1" dirty="0" smtClean="0"/>
              <a:t> </a:t>
            </a:r>
            <a:r>
              <a:rPr lang="en-US" sz="2000" b="1" dirty="0"/>
              <a:t>I</a:t>
            </a:r>
            <a:r>
              <a:rPr lang="en-US" sz="2000" b="1" dirty="0" smtClean="0"/>
              <a:t>nstead of giving higher weights, we just replicate a subset of  random  minority samples</a:t>
            </a:r>
          </a:p>
          <a:p>
            <a:endParaRPr lang="en-US" sz="2000" b="1" dirty="0" smtClean="0"/>
          </a:p>
          <a:p>
            <a:pPr marL="342900" indent="-342900">
              <a:buFont typeface="Arial"/>
              <a:buChar char="•"/>
            </a:pPr>
            <a:r>
              <a:rPr lang="en-US" sz="2000" b="1" dirty="0" smtClean="0"/>
              <a:t>Also we can under samples the majority class </a:t>
            </a:r>
            <a:r>
              <a:rPr lang="en-US" sz="2000" b="1" dirty="0" err="1" smtClean="0"/>
              <a:t>i.e</a:t>
            </a:r>
            <a:r>
              <a:rPr lang="en-US" sz="2000" b="1" dirty="0" smtClean="0"/>
              <a:t> don’t take all the samples from majority </a:t>
            </a:r>
            <a:r>
              <a:rPr lang="en-US" sz="2000" b="1" dirty="0" smtClean="0"/>
              <a:t>class</a:t>
            </a:r>
            <a:endParaRPr lang="en-US" sz="2000" b="1" dirty="0"/>
          </a:p>
        </p:txBody>
      </p:sp>
    </p:spTree>
    <p:extLst>
      <p:ext uri="{BB962C8B-B14F-4D97-AF65-F5344CB8AC3E}">
        <p14:creationId xmlns:p14="http://schemas.microsoft.com/office/powerpoint/2010/main" val="5429233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SMOTE algorithm (Synthetic Minority Oversampling Technique)</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38</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r>
              <a:rPr lang="en-US" sz="2000" b="1" dirty="0" smtClean="0"/>
              <a:t>Intuitively, just replicating the minority sample sounds cheating.</a:t>
            </a:r>
          </a:p>
          <a:p>
            <a:pPr marL="342900" indent="-342900">
              <a:buFont typeface="Arial"/>
              <a:buChar char="•"/>
            </a:pPr>
            <a:endParaRPr lang="en-US" sz="2000" b="1" dirty="0"/>
          </a:p>
          <a:p>
            <a:pPr marL="342900" indent="-342900">
              <a:buFont typeface="Arial"/>
              <a:buChar char="•"/>
            </a:pPr>
            <a:r>
              <a:rPr lang="en-US" sz="2000" b="1" dirty="0" smtClean="0"/>
              <a:t>So better approach is to have new synthetic samples created by interpolating and extrapolating the two or more samples. </a:t>
            </a:r>
            <a:endParaRPr lang="en-US" sz="2000" b="1" dirty="0"/>
          </a:p>
          <a:p>
            <a:pPr marL="342900" indent="-342900">
              <a:buFont typeface="Arial"/>
              <a:buChar char="•"/>
            </a:pPr>
            <a:endParaRPr lang="en-US" sz="2000" b="1" dirty="0" smtClean="0"/>
          </a:p>
          <a:p>
            <a:pPr marL="342900" indent="-342900">
              <a:buFont typeface="Arial"/>
              <a:buChar char="•"/>
            </a:pPr>
            <a:endParaRPr lang="en-US" sz="2000" b="1" dirty="0"/>
          </a:p>
          <a:p>
            <a:pPr marL="342900" indent="-342900">
              <a:buFont typeface="Arial"/>
              <a:buChar char="•"/>
            </a:pPr>
            <a:r>
              <a:rPr lang="en-US" sz="2000" b="1" dirty="0" smtClean="0"/>
              <a:t>The candidate samples for interpolation can come from majority or minority or the combination of them.</a:t>
            </a:r>
          </a:p>
          <a:p>
            <a:pPr marL="342900" indent="-342900">
              <a:buFont typeface="Arial"/>
              <a:buChar char="•"/>
            </a:pPr>
            <a:endParaRPr lang="en-US" sz="2000" b="1" dirty="0"/>
          </a:p>
          <a:p>
            <a:pPr marL="342900" indent="-342900">
              <a:buFont typeface="Arial"/>
              <a:buChar char="•"/>
            </a:pPr>
            <a:r>
              <a:rPr lang="en-US" sz="2000" b="1" dirty="0" smtClean="0"/>
              <a:t>The suggestion by SMOTE is to use the samples on the decision boundary </a:t>
            </a:r>
            <a:r>
              <a:rPr lang="en-US" sz="2000" b="1" dirty="0" smtClean="0"/>
              <a:t>. </a:t>
            </a:r>
            <a:endParaRPr lang="en-US" sz="2000" b="1" dirty="0" smtClean="0"/>
          </a:p>
          <a:p>
            <a:pPr marL="342900" indent="-342900">
              <a:buFont typeface="Arial"/>
              <a:buChar char="•"/>
            </a:pPr>
            <a:endParaRPr lang="en-US" sz="2000" b="1" dirty="0"/>
          </a:p>
          <a:p>
            <a:pPr marL="342900" indent="-342900">
              <a:buFont typeface="Arial"/>
              <a:buChar char="•"/>
            </a:pPr>
            <a:r>
              <a:rPr lang="en-US" sz="2000" b="1" dirty="0" smtClean="0"/>
              <a:t>SMOTE Paper  by V </a:t>
            </a:r>
            <a:r>
              <a:rPr lang="en-US" sz="2000" b="1" dirty="0" err="1" smtClean="0"/>
              <a:t>Chawla</a:t>
            </a:r>
            <a:r>
              <a:rPr lang="en-US" sz="2000" b="1" dirty="0" smtClean="0"/>
              <a:t> and </a:t>
            </a:r>
            <a:r>
              <a:rPr lang="en-US" sz="2000" b="1" dirty="0" err="1" smtClean="0"/>
              <a:t>etal</a:t>
            </a:r>
            <a:r>
              <a:rPr lang="en-US" sz="2000" b="1" dirty="0" smtClean="0"/>
              <a:t>: </a:t>
            </a:r>
            <a:r>
              <a:rPr lang="en-US" sz="2000" b="1" dirty="0" smtClean="0">
                <a:hlinkClick r:id="rId3"/>
              </a:rPr>
              <a:t>https</a:t>
            </a:r>
            <a:r>
              <a:rPr lang="en-US" sz="2000" b="1" dirty="0">
                <a:hlinkClick r:id="rId3"/>
              </a:rPr>
              <a:t>://arxiv.org/pdf/1106.1813.</a:t>
            </a:r>
            <a:r>
              <a:rPr lang="en-US" sz="2000" b="1" dirty="0" smtClean="0">
                <a:hlinkClick r:id="rId3"/>
              </a:rPr>
              <a:t>pdf</a:t>
            </a:r>
            <a:endParaRPr lang="en-US" sz="2000" b="1" dirty="0" smtClean="0"/>
          </a:p>
          <a:p>
            <a:pPr marL="342900" indent="-342900">
              <a:buFont typeface="Arial"/>
              <a:buChar char="•"/>
            </a:pPr>
            <a:endParaRPr lang="en-US" sz="2000" b="1" dirty="0" smtClean="0"/>
          </a:p>
          <a:p>
            <a:pPr marL="342900" indent="-342900">
              <a:buFont typeface="Arial"/>
              <a:buChar char="•"/>
            </a:pPr>
            <a:endParaRPr lang="en-US" sz="2000" b="1" dirty="0"/>
          </a:p>
        </p:txBody>
      </p:sp>
    </p:spTree>
    <p:extLst>
      <p:ext uri="{BB962C8B-B14F-4D97-AF65-F5344CB8AC3E}">
        <p14:creationId xmlns:p14="http://schemas.microsoft.com/office/powerpoint/2010/main" val="78046723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SMOTE (continue</a:t>
            </a:r>
            <a:r>
              <a:rPr lang="mr-IN" dirty="0" smtClean="0"/>
              <a:t>…</a:t>
            </a:r>
            <a:r>
              <a:rPr lang="en-US" dirty="0" smtClean="0"/>
              <a:t>)</a:t>
            </a:r>
            <a:endParaRPr lang="en-US" dirty="0"/>
          </a:p>
        </p:txBody>
      </p:sp>
      <p:sp>
        <p:nvSpPr>
          <p:cNvPr id="5" name="TextBox 4"/>
          <p:cNvSpPr txBox="1"/>
          <p:nvPr/>
        </p:nvSpPr>
        <p:spPr>
          <a:xfrm>
            <a:off x="1379710" y="548798"/>
            <a:ext cx="136789" cy="7523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732" tIns="67732" rIns="67732" bIns="67732" numCol="1" spcCol="50799" rtlCol="0" anchor="ctr">
            <a:spAutoFit/>
          </a:bodyPr>
          <a:lstStyle/>
          <a:p>
            <a:pPr defTabSz="1100639" hangingPunct="0"/>
            <a:endParaRPr lang="en-US" sz="4000" dirty="0">
              <a:solidFill>
                <a:schemeClr val="bg2">
                  <a:lumMod val="50000"/>
                </a:schemeClr>
              </a:solidFill>
              <a:sym typeface="HelvNeue Bold for IBM"/>
            </a:endParaRPr>
          </a:p>
        </p:txBody>
      </p:sp>
      <p:pic>
        <p:nvPicPr>
          <p:cNvPr id="6" name="Content Placeholder 5" descr="odsc_18_smote_1.png"/>
          <p:cNvPicPr>
            <a:picLocks noGrp="1"/>
          </p:cNvPicPr>
          <p:nvPr>
            <p:ph idx="1"/>
          </p:nvPr>
        </p:nvPicPr>
        <p:blipFill rotWithShape="1">
          <a:blip r:embed="rId3">
            <a:alphaModFix/>
            <a:extLst>
              <a:ext uri="{28A0092B-C50C-407E-A947-70E740481C1C}">
                <a14:useLocalDpi xmlns:a14="http://schemas.microsoft.com/office/drawing/2010/main" val="0"/>
              </a:ext>
            </a:extLst>
          </a:blip>
          <a:srcRect l="3514" r="12314"/>
          <a:stretch/>
        </p:blipFill>
        <p:spPr>
          <a:xfrm>
            <a:off x="304800" y="762000"/>
            <a:ext cx="8839200" cy="5638800"/>
          </a:xfrm>
          <a:solidFill>
            <a:schemeClr val="bg2"/>
          </a:solidFill>
        </p:spPr>
      </p:pic>
    </p:spTree>
    <p:extLst>
      <p:ext uri="{BB962C8B-B14F-4D97-AF65-F5344CB8AC3E}">
        <p14:creationId xmlns:p14="http://schemas.microsoft.com/office/powerpoint/2010/main" val="41565547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4</a:t>
            </a:fld>
            <a:endParaRPr lang="uk-UA"/>
          </a:p>
        </p:txBody>
      </p:sp>
      <p:sp>
        <p:nvSpPr>
          <p:cNvPr id="309" name="Shape 309"/>
          <p:cNvSpPr txBox="1">
            <a:spLocks noGrp="1"/>
          </p:cNvSpPr>
          <p:nvPr>
            <p:ph type="title"/>
          </p:nvPr>
        </p:nvSpPr>
        <p:spPr/>
        <p:txBody>
          <a:bodyPr/>
          <a:lstStyle/>
          <a:p>
            <a:r>
              <a:rPr lang="en-US" dirty="0" smtClean="0"/>
              <a:t>IBM Commitments to Open Source AI and Data Science</a:t>
            </a:r>
            <a:endParaRPr lang="en-US" dirty="0"/>
          </a:p>
        </p:txBody>
      </p:sp>
      <p:pic>
        <p:nvPicPr>
          <p:cNvPr id="5" name="Picture 4" descr="odsc_18_ib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86" y="2057400"/>
            <a:ext cx="5029200" cy="2971800"/>
          </a:xfrm>
          <a:prstGeom prst="rect">
            <a:avLst/>
          </a:prstGeom>
        </p:spPr>
      </p:pic>
      <p:pic>
        <p:nvPicPr>
          <p:cNvPr id="6" name="Picture 5" descr="odsc_18_d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800" y="2057400"/>
            <a:ext cx="3505200" cy="2971800"/>
          </a:xfrm>
          <a:prstGeom prst="rect">
            <a:avLst/>
          </a:prstGeom>
        </p:spPr>
      </p:pic>
      <p:sp>
        <p:nvSpPr>
          <p:cNvPr id="7" name="TextBox 6"/>
          <p:cNvSpPr txBox="1"/>
          <p:nvPr/>
        </p:nvSpPr>
        <p:spPr>
          <a:xfrm>
            <a:off x="6400800" y="2743200"/>
            <a:ext cx="923330" cy="1569660"/>
          </a:xfrm>
          <a:prstGeom prst="rect">
            <a:avLst/>
          </a:prstGeom>
          <a:noFill/>
        </p:spPr>
        <p:txBody>
          <a:bodyPr wrap="none" rtlCol="0">
            <a:spAutoFit/>
          </a:bodyPr>
          <a:lstStyle/>
          <a:p>
            <a:r>
              <a:rPr lang="en-US" sz="96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a:t>
            </a:r>
            <a:endParaRPr lang="en-US" sz="9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Tree>
    <p:extLst>
      <p:ext uri="{BB962C8B-B14F-4D97-AF65-F5344CB8AC3E}">
        <p14:creationId xmlns:p14="http://schemas.microsoft.com/office/powerpoint/2010/main" val="174591643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SMOTE(continue</a:t>
            </a:r>
            <a:r>
              <a:rPr lang="mr-IN" dirty="0" smtClean="0"/>
              <a:t>…</a:t>
            </a:r>
            <a:r>
              <a:rPr lang="en-US" dirty="0" smtClean="0"/>
              <a:t>)</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40</a:t>
            </a:fld>
            <a:endParaRPr lang="en-US"/>
          </a:p>
        </p:txBody>
      </p:sp>
      <p:sp>
        <p:nvSpPr>
          <p:cNvPr id="4" name="Text Placeholder 3"/>
          <p:cNvSpPr>
            <a:spLocks noGrp="1"/>
          </p:cNvSpPr>
          <p:nvPr>
            <p:ph type="body" sz="quarter" idx="12"/>
          </p:nvPr>
        </p:nvSpPr>
        <p:spPr>
          <a:xfrm>
            <a:off x="304800" y="990600"/>
            <a:ext cx="4572000" cy="5287264"/>
          </a:xfrm>
        </p:spPr>
        <p:txBody>
          <a:bodyPr/>
          <a:lstStyle/>
          <a:p>
            <a:pPr marL="342900" indent="-342900">
              <a:buFont typeface="Arial"/>
              <a:buChar char="•"/>
            </a:pPr>
            <a:r>
              <a:rPr lang="en-US" dirty="0"/>
              <a:t>Nearest neighbor minority samples synthesis</a:t>
            </a:r>
            <a:r>
              <a:rPr lang="en-US" dirty="0" smtClean="0"/>
              <a:t>.</a:t>
            </a:r>
          </a:p>
          <a:p>
            <a:pPr marL="342900" indent="-342900">
              <a:buFont typeface="Arial"/>
              <a:buChar char="•"/>
            </a:pPr>
            <a:endParaRPr lang="en-US" dirty="0"/>
          </a:p>
          <a:p>
            <a:pPr marL="342900" indent="-342900">
              <a:buFont typeface="Arial"/>
              <a:buChar char="•"/>
            </a:pPr>
            <a:r>
              <a:rPr lang="en-US" dirty="0"/>
              <a:t>F</a:t>
            </a:r>
            <a:r>
              <a:rPr lang="en-US" dirty="0" smtClean="0"/>
              <a:t>or </a:t>
            </a:r>
            <a:r>
              <a:rPr lang="en-US" dirty="0"/>
              <a:t>the center red circle for K=2, we have two </a:t>
            </a:r>
            <a:r>
              <a:rPr lang="en-US" dirty="0" smtClean="0"/>
              <a:t>neighbors </a:t>
            </a:r>
            <a:r>
              <a:rPr lang="en-US" dirty="0"/>
              <a:t>and we have possibility of two synthesis samples for </a:t>
            </a:r>
            <a:r>
              <a:rPr lang="en-US" dirty="0" err="1"/>
              <a:t>dup_size</a:t>
            </a:r>
            <a:r>
              <a:rPr lang="en-US" dirty="0"/>
              <a:t>=1,</a:t>
            </a:r>
          </a:p>
          <a:p>
            <a:pPr marL="342900" indent="-342900">
              <a:buFont typeface="Arial"/>
              <a:buChar char="•"/>
            </a:pPr>
            <a:endParaRPr lang="en-US" dirty="0" smtClean="0"/>
          </a:p>
          <a:p>
            <a:pPr marL="342900" indent="-342900">
              <a:buFont typeface="Arial"/>
              <a:buChar char="•"/>
            </a:pPr>
            <a:r>
              <a:rPr lang="en-US" dirty="0" smtClean="0"/>
              <a:t>We </a:t>
            </a:r>
            <a:r>
              <a:rPr lang="en-US" dirty="0"/>
              <a:t>randomly picks one of the small new red samples.</a:t>
            </a:r>
          </a:p>
          <a:p>
            <a:endParaRPr lang="en-US" dirty="0"/>
          </a:p>
        </p:txBody>
      </p:sp>
      <p:sp>
        <p:nvSpPr>
          <p:cNvPr id="5" name="Text Placeholder 4"/>
          <p:cNvSpPr>
            <a:spLocks noGrp="1"/>
          </p:cNvSpPr>
          <p:nvPr>
            <p:ph type="body" sz="quarter" idx="13"/>
          </p:nvPr>
        </p:nvSpPr>
        <p:spPr/>
        <p:txBody>
          <a:bodyPr/>
          <a:lstStyle/>
          <a:p>
            <a:endParaRPr lang="en-US" dirty="0"/>
          </a:p>
        </p:txBody>
      </p:sp>
      <p:pic>
        <p:nvPicPr>
          <p:cNvPr id="8" name="Picture 7" descr="odsc_18_smot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9680" y="609600"/>
            <a:ext cx="6827520" cy="5120640"/>
          </a:xfrm>
          <a:prstGeom prst="rect">
            <a:avLst/>
          </a:prstGeom>
          <a:solidFill>
            <a:schemeClr val="bg2"/>
          </a:solidFill>
        </p:spPr>
      </p:pic>
    </p:spTree>
    <p:extLst>
      <p:ext uri="{BB962C8B-B14F-4D97-AF65-F5344CB8AC3E}">
        <p14:creationId xmlns:p14="http://schemas.microsoft.com/office/powerpoint/2010/main" val="162216235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41</a:t>
            </a:fld>
            <a:endParaRPr lang="uk-UA"/>
          </a:p>
        </p:txBody>
      </p:sp>
      <p:sp>
        <p:nvSpPr>
          <p:cNvPr id="309" name="Shape 309"/>
          <p:cNvSpPr txBox="1">
            <a:spLocks noGrp="1"/>
          </p:cNvSpPr>
          <p:nvPr>
            <p:ph type="title"/>
          </p:nvPr>
        </p:nvSpPr>
        <p:spPr/>
        <p:txBody>
          <a:bodyPr/>
          <a:lstStyle/>
          <a:p>
            <a:r>
              <a:rPr lang="en-US" dirty="0" smtClean="0"/>
              <a:t>Demo for </a:t>
            </a:r>
            <a:r>
              <a:rPr lang="en-US" dirty="0" smtClean="0"/>
              <a:t>predictive </a:t>
            </a:r>
            <a:r>
              <a:rPr lang="en-US" dirty="0" smtClean="0"/>
              <a:t>classifier for  imbalance datasets.</a:t>
            </a:r>
            <a:endParaRPr lang="en-US" dirty="0"/>
          </a:p>
        </p:txBody>
      </p:sp>
      <p:pic>
        <p:nvPicPr>
          <p:cNvPr id="4" name="Picture 3" descr="odsc_18_jupyter.png"/>
          <p:cNvPicPr>
            <a:picLocks noChangeAspect="1"/>
          </p:cNvPicPr>
          <p:nvPr/>
        </p:nvPicPr>
        <p:blipFill rotWithShape="1">
          <a:blip r:embed="rId3">
            <a:extLst>
              <a:ext uri="{28A0092B-C50C-407E-A947-70E740481C1C}">
                <a14:useLocalDpi xmlns:a14="http://schemas.microsoft.com/office/drawing/2010/main" val="0"/>
              </a:ext>
            </a:extLst>
          </a:blip>
          <a:srcRect l="16350" t="12954" b="38468"/>
          <a:stretch/>
        </p:blipFill>
        <p:spPr>
          <a:xfrm>
            <a:off x="2667000" y="2667000"/>
            <a:ext cx="5660571" cy="2721430"/>
          </a:xfrm>
          <a:prstGeom prst="rect">
            <a:avLst/>
          </a:prstGeom>
        </p:spPr>
      </p:pic>
    </p:spTree>
    <p:extLst>
      <p:ext uri="{BB962C8B-B14F-4D97-AF65-F5344CB8AC3E}">
        <p14:creationId xmlns:p14="http://schemas.microsoft.com/office/powerpoint/2010/main" val="402475753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Checklist</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42</a:t>
            </a:fld>
            <a:endParaRPr lang="en-US"/>
          </a:p>
        </p:txBody>
      </p:sp>
      <p:sp>
        <p:nvSpPr>
          <p:cNvPr id="4" name="Text Placeholder 3"/>
          <p:cNvSpPr>
            <a:spLocks noGrp="1"/>
          </p:cNvSpPr>
          <p:nvPr>
            <p:ph type="body" sz="quarter" idx="12"/>
          </p:nvPr>
        </p:nvSpPr>
        <p:spPr>
          <a:xfrm>
            <a:off x="304800" y="838201"/>
            <a:ext cx="11582400" cy="5442544"/>
          </a:xfrm>
        </p:spPr>
        <p:txBody>
          <a:bodyPr/>
          <a:lstStyle/>
          <a:p>
            <a:pPr marL="457200" indent="-457200">
              <a:buAutoNum type="arabicParenR"/>
            </a:pPr>
            <a:endParaRPr lang="en-US" sz="2000" b="1" dirty="0" smtClean="0"/>
          </a:p>
          <a:p>
            <a:pPr marL="457200" indent="-457200">
              <a:buAutoNum type="arabicParenR"/>
            </a:pPr>
            <a:r>
              <a:rPr lang="en-US" sz="2000" b="1" dirty="0" smtClean="0"/>
              <a:t>Look the package installation guide accompanying this tutorial.</a:t>
            </a:r>
          </a:p>
          <a:p>
            <a:pPr marL="457200" indent="-457200">
              <a:buAutoNum type="arabicParenR"/>
            </a:pPr>
            <a:endParaRPr lang="en-US" sz="2000" b="1" dirty="0"/>
          </a:p>
          <a:p>
            <a:pPr marL="457200" indent="-457200">
              <a:buAutoNum type="arabicParenR"/>
            </a:pPr>
            <a:r>
              <a:rPr lang="en-US" sz="2000" b="1" dirty="0" smtClean="0"/>
              <a:t>Clone the </a:t>
            </a:r>
            <a:r>
              <a:rPr lang="en-US" sz="2000" b="1" dirty="0" err="1" smtClean="0"/>
              <a:t>github</a:t>
            </a:r>
            <a:r>
              <a:rPr lang="en-US" sz="2000" b="1" dirty="0" smtClean="0"/>
              <a:t>: </a:t>
            </a:r>
          </a:p>
          <a:p>
            <a:pPr lvl="1" indent="0">
              <a:buNone/>
            </a:pPr>
            <a:r>
              <a:rPr lang="en-US" sz="2000" b="1" dirty="0" smtClean="0">
                <a:hlinkClick r:id="rId3"/>
              </a:rPr>
              <a:t>https</a:t>
            </a:r>
            <a:r>
              <a:rPr lang="en-US" sz="2000" b="1" dirty="0">
                <a:hlinkClick r:id="rId3"/>
              </a:rPr>
              <a:t>://github.com/IBM/xgboost-financial-predictions</a:t>
            </a:r>
            <a:r>
              <a:rPr lang="en-US" sz="2000" b="1" dirty="0" smtClean="0">
                <a:hlinkClick r:id="rId3"/>
              </a:rPr>
              <a:t>/</a:t>
            </a:r>
            <a:endParaRPr lang="en-US" sz="2000" b="1" dirty="0" smtClean="0"/>
          </a:p>
          <a:p>
            <a:pPr marL="457200" indent="-457200">
              <a:buAutoNum type="arabicParenR"/>
            </a:pPr>
            <a:r>
              <a:rPr lang="en-US" sz="2000" b="1" dirty="0" smtClean="0"/>
              <a:t>Data: data/</a:t>
            </a:r>
            <a:r>
              <a:rPr lang="en-US" sz="2000" b="1" dirty="0" err="1" smtClean="0"/>
              <a:t>bank.csv</a:t>
            </a:r>
            <a:endParaRPr lang="en-US" sz="2000" b="1" dirty="0" smtClean="0"/>
          </a:p>
          <a:p>
            <a:pPr marL="457200" indent="-457200">
              <a:buAutoNum type="arabicParenR"/>
            </a:pPr>
            <a:endParaRPr lang="en-US" sz="2000" b="1" dirty="0" smtClean="0"/>
          </a:p>
          <a:p>
            <a:pPr marL="457200" indent="-457200">
              <a:buAutoNum type="arabicParenR"/>
            </a:pPr>
            <a:r>
              <a:rPr lang="en-US" sz="2000" b="1" dirty="0" smtClean="0"/>
              <a:t>Notebook:  notebooks/</a:t>
            </a:r>
            <a:r>
              <a:rPr lang="en-US" sz="2000" b="1" dirty="0" err="1" smtClean="0"/>
              <a:t>predict_bank_cd_subs_by_xgboost_clf_for_imbalance_dataset.ipynb</a:t>
            </a:r>
            <a:endParaRPr lang="en-US" sz="2000" b="1" dirty="0" smtClean="0"/>
          </a:p>
          <a:p>
            <a:pPr marL="457200" indent="-457200">
              <a:buAutoNum type="arabicParenR"/>
            </a:pPr>
            <a:endParaRPr lang="en-US" sz="2000" b="1" dirty="0" smtClean="0"/>
          </a:p>
          <a:p>
            <a:pPr marL="457200" lvl="1" indent="-457200">
              <a:spcBef>
                <a:spcPts val="0"/>
              </a:spcBef>
              <a:buAutoNum type="arabicParenR" startAt="5"/>
            </a:pPr>
            <a:r>
              <a:rPr lang="en-US" sz="2000" b="1" dirty="0" smtClean="0"/>
              <a:t>Slides: </a:t>
            </a:r>
            <a:r>
              <a:rPr lang="en-US" sz="2000" b="1" dirty="0">
                <a:hlinkClick r:id="rId4"/>
              </a:rPr>
              <a:t>https://github.com/aloknsingh/</a:t>
            </a:r>
            <a:r>
              <a:rPr lang="en-US" sz="2000" b="1" dirty="0" smtClean="0">
                <a:hlinkClick r:id="rId4"/>
              </a:rPr>
              <a:t>ds_xgboost_clf_4_imbalance_data/slides</a:t>
            </a:r>
            <a:endParaRPr lang="en-US" sz="2000" b="1" dirty="0" smtClean="0"/>
          </a:p>
          <a:p>
            <a:pPr marL="457200" lvl="1" indent="-457200">
              <a:spcBef>
                <a:spcPts val="0"/>
              </a:spcBef>
              <a:buAutoNum type="arabicParenR" startAt="5"/>
            </a:pPr>
            <a:endParaRPr lang="en-US" sz="2000" b="1" dirty="0"/>
          </a:p>
          <a:p>
            <a:r>
              <a:rPr lang="en-US" sz="2000" b="1" dirty="0" smtClean="0"/>
              <a:t>6)  You </a:t>
            </a:r>
            <a:r>
              <a:rPr lang="en-US" sz="2000" b="1" dirty="0"/>
              <a:t>can use one of the following platforms</a:t>
            </a:r>
          </a:p>
          <a:p>
            <a:pPr lvl="1" indent="0">
              <a:buNone/>
            </a:pPr>
            <a:r>
              <a:rPr lang="en-US" sz="2000" b="1" dirty="0" smtClean="0"/>
              <a:t>    a)    Your laptop</a:t>
            </a:r>
          </a:p>
          <a:p>
            <a:pPr lvl="1" indent="0">
              <a:buNone/>
            </a:pPr>
            <a:r>
              <a:rPr lang="en-US" sz="2000" b="1" dirty="0"/>
              <a:t> </a:t>
            </a:r>
            <a:r>
              <a:rPr lang="en-US" sz="2000" b="1" dirty="0" smtClean="0"/>
              <a:t>   b)   IBM </a:t>
            </a:r>
            <a:r>
              <a:rPr lang="en-US" sz="2000" b="1" dirty="0"/>
              <a:t>Watson </a:t>
            </a:r>
            <a:r>
              <a:rPr lang="en-US" sz="2000" b="1" dirty="0" smtClean="0"/>
              <a:t>Studio</a:t>
            </a:r>
            <a:endParaRPr lang="en-US" sz="2000" b="1" dirty="0"/>
          </a:p>
        </p:txBody>
      </p:sp>
      <p:pic>
        <p:nvPicPr>
          <p:cNvPr id="5" name="Picture 4" descr="odsc_18_checklis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10799" y="70867"/>
            <a:ext cx="1981201" cy="2857500"/>
          </a:xfrm>
          <a:prstGeom prst="rect">
            <a:avLst/>
          </a:prstGeom>
        </p:spPr>
      </p:pic>
    </p:spTree>
    <p:extLst>
      <p:ext uri="{BB962C8B-B14F-4D97-AF65-F5344CB8AC3E}">
        <p14:creationId xmlns:p14="http://schemas.microsoft.com/office/powerpoint/2010/main" val="198879901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err="1" smtClean="0"/>
              <a:t>Goto</a:t>
            </a:r>
            <a:r>
              <a:rPr lang="en-US" b="1" dirty="0" smtClean="0"/>
              <a:t> Notebook</a:t>
            </a:r>
            <a:r>
              <a:rPr lang="mr-IN" b="1" dirty="0" smtClean="0"/>
              <a:t>…</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43</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endParaRPr lang="en-US" sz="2000" b="1" dirty="0"/>
          </a:p>
        </p:txBody>
      </p:sp>
    </p:spTree>
    <p:extLst>
      <p:ext uri="{BB962C8B-B14F-4D97-AF65-F5344CB8AC3E}">
        <p14:creationId xmlns:p14="http://schemas.microsoft.com/office/powerpoint/2010/main" val="387234828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44</a:t>
            </a:fld>
            <a:endParaRPr lang="en-US"/>
          </a:p>
        </p:txBody>
      </p:sp>
      <p:sp>
        <p:nvSpPr>
          <p:cNvPr id="5" name="Rectangle 4"/>
          <p:cNvSpPr/>
          <p:nvPr/>
        </p:nvSpPr>
        <p:spPr>
          <a:xfrm>
            <a:off x="3276600" y="2286000"/>
            <a:ext cx="3784009" cy="1569660"/>
          </a:xfrm>
          <a:prstGeom prst="rect">
            <a:avLst/>
          </a:prstGeom>
          <a:noFill/>
        </p:spPr>
        <p:txBody>
          <a:bodyPr wrap="square" lIns="91440" tIns="45720" rIns="91440" bIns="45720">
            <a:spAutoFit/>
            <a:scene3d>
              <a:camera prst="perspectiveRelaxedModerately"/>
              <a:lightRig rig="threePt" dir="t"/>
            </a:scene3d>
          </a:bodyPr>
          <a:lstStyle/>
          <a:p>
            <a:pPr algn="ctr"/>
            <a:r>
              <a:rPr lang="en-US" sz="9600" b="1" cap="none" spc="0" dirty="0" smtClean="0">
                <a:ln w="12700">
                  <a:solidFill>
                    <a:schemeClr val="tx2">
                      <a:satMod val="155000"/>
                    </a:schemeClr>
                  </a:solidFill>
                  <a:prstDash val="solid"/>
                </a:ln>
                <a:solidFill>
                  <a:schemeClr val="bg2">
                    <a:tint val="85000"/>
                    <a:satMod val="155000"/>
                  </a:schemeClr>
                </a:solidFill>
                <a:effectLst>
                  <a:glow rad="228600">
                    <a:schemeClr val="accent5">
                      <a:satMod val="175000"/>
                      <a:alpha val="40000"/>
                    </a:schemeClr>
                  </a:glow>
                  <a:outerShdw blurRad="41275" dist="20320" dir="1800000" algn="tl" rotWithShape="0">
                    <a:srgbClr val="000000">
                      <a:alpha val="40000"/>
                    </a:srgbClr>
                  </a:outerShdw>
                </a:effectLst>
              </a:rPr>
              <a:t>Q/A</a:t>
            </a:r>
            <a:endParaRPr lang="en-US" sz="9600" b="1" cap="none" spc="0" dirty="0">
              <a:ln w="12700">
                <a:solidFill>
                  <a:schemeClr val="tx2">
                    <a:satMod val="155000"/>
                  </a:schemeClr>
                </a:solidFill>
                <a:prstDash val="solid"/>
              </a:ln>
              <a:solidFill>
                <a:schemeClr val="bg2">
                  <a:tint val="85000"/>
                  <a:satMod val="155000"/>
                </a:schemeClr>
              </a:solidFill>
              <a:effectLst>
                <a:glow rad="228600">
                  <a:schemeClr val="accent5">
                    <a:satMod val="175000"/>
                    <a:alpha val="40000"/>
                  </a:schemeClr>
                </a:glow>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406529643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A3A2C795-3410-9540-85CA-FA58F86FFE57}"/>
              </a:ext>
            </a:extLst>
          </p:cNvPr>
          <p:cNvSpPr>
            <a:spLocks noGrp="1"/>
          </p:cNvSpPr>
          <p:nvPr>
            <p:ph type="sldNum" sz="quarter" idx="10"/>
          </p:nvPr>
        </p:nvSpPr>
        <p:spPr/>
        <p:txBody>
          <a:bodyPr/>
          <a:lstStyle/>
          <a:p>
            <a:fld id="{3FD999D4-B456-9943-89B7-30D56181CE18}" type="slidenum">
              <a:rPr lang="en-US" smtClean="0"/>
              <a:t>45</a:t>
            </a:fld>
            <a:endParaRPr lang="en-US"/>
          </a:p>
        </p:txBody>
      </p:sp>
      <p:sp>
        <p:nvSpPr>
          <p:cNvPr id="5" name="TextBox 4"/>
          <p:cNvSpPr txBox="1"/>
          <p:nvPr/>
        </p:nvSpPr>
        <p:spPr>
          <a:xfrm>
            <a:off x="6140484" y="325192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1022457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215C26CB-839F-4654-BE82-0494FBBF6EAB}"/>
              </a:ext>
            </a:extLst>
          </p:cNvPr>
          <p:cNvSpPr>
            <a:spLocks noGrp="1"/>
          </p:cNvSpPr>
          <p:nvPr>
            <p:ph type="body" sz="quarter" idx="14"/>
          </p:nvPr>
        </p:nvSpPr>
        <p:spPr/>
        <p:txBody>
          <a:bodyPr/>
          <a:lstStyle/>
          <a:p>
            <a:r>
              <a:rPr lang="en-US" sz="3600"/>
              <a:t>Center for Open Source Data and AI Technologies </a:t>
            </a:r>
          </a:p>
        </p:txBody>
      </p:sp>
      <p:sp>
        <p:nvSpPr>
          <p:cNvPr id="7" name="Content Placeholder 6">
            <a:extLst>
              <a:ext uri="{FF2B5EF4-FFF2-40B4-BE49-F238E27FC236}">
                <a16:creationId xmlns:a16="http://schemas.microsoft.com/office/drawing/2014/main" xmlns="" id="{09C43667-5DD8-4559-8B15-81EA99142E26}"/>
              </a:ext>
            </a:extLst>
          </p:cNvPr>
          <p:cNvSpPr>
            <a:spLocks noGrp="1"/>
          </p:cNvSpPr>
          <p:nvPr>
            <p:ph sz="quarter" idx="16"/>
          </p:nvPr>
        </p:nvSpPr>
        <p:spPr/>
        <p:txBody>
          <a:bodyPr anchor="ctr"/>
          <a:lstStyle/>
          <a:p>
            <a:pPr algn="ctr"/>
            <a:r>
              <a:rPr lang="en-US" sz="4800" dirty="0">
                <a:latin typeface="HelvNeue Bold for IBM" panose="020B0804020202020204" pitchFamily="34" charset="0"/>
              </a:rPr>
              <a:t>CODAIT</a:t>
            </a:r>
          </a:p>
          <a:p>
            <a:pPr algn="ctr"/>
            <a:r>
              <a:rPr lang="en-US" sz="1400" dirty="0">
                <a:latin typeface="HelvNeue Bold for IBM" panose="020B0804020202020204" pitchFamily="34" charset="0"/>
                <a:hlinkClick r:id="rId2"/>
              </a:rPr>
              <a:t>codait.org</a:t>
            </a:r>
            <a:r>
              <a:rPr lang="en-US" sz="1400" dirty="0">
                <a:latin typeface="HelvNeue Bold for IBM" panose="020B0804020202020204" pitchFamily="34" charset="0"/>
              </a:rPr>
              <a:t> </a:t>
            </a:r>
          </a:p>
        </p:txBody>
      </p:sp>
      <p:sp>
        <p:nvSpPr>
          <p:cNvPr id="21" name="Content Placeholder 20">
            <a:extLst>
              <a:ext uri="{FF2B5EF4-FFF2-40B4-BE49-F238E27FC236}">
                <a16:creationId xmlns:a16="http://schemas.microsoft.com/office/drawing/2014/main" xmlns="" id="{E226601A-9014-496F-A93E-E462E181F379}"/>
              </a:ext>
            </a:extLst>
          </p:cNvPr>
          <p:cNvSpPr>
            <a:spLocks noGrp="1"/>
          </p:cNvSpPr>
          <p:nvPr>
            <p:ph sz="quarter" idx="15"/>
          </p:nvPr>
        </p:nvSpPr>
        <p:spPr/>
        <p:txBody>
          <a:bodyPr anchor="ctr"/>
          <a:lstStyle/>
          <a:p>
            <a:endParaRPr lang="en-US" dirty="0"/>
          </a:p>
          <a:p>
            <a:r>
              <a:rPr lang="en-US" sz="2800" dirty="0" err="1"/>
              <a:t>codait</a:t>
            </a:r>
            <a:r>
              <a:rPr lang="en-US" sz="2800" dirty="0"/>
              <a:t> </a:t>
            </a:r>
            <a:r>
              <a:rPr lang="en-US" sz="2000" dirty="0"/>
              <a:t>(French) </a:t>
            </a:r>
            <a:endParaRPr lang="en-US" sz="2800" dirty="0"/>
          </a:p>
          <a:p>
            <a:r>
              <a:rPr lang="en-US" sz="2400" dirty="0"/>
              <a:t>= coder/coded </a:t>
            </a:r>
          </a:p>
          <a:p>
            <a:endParaRPr lang="en-US" dirty="0"/>
          </a:p>
          <a:p>
            <a:r>
              <a:rPr lang="en-US" sz="1200" dirty="0">
                <a:hlinkClick r:id="rId3"/>
              </a:rPr>
              <a:t>https://m.interglot.com/fr/en/codait</a:t>
            </a:r>
            <a:r>
              <a:rPr lang="en-US" sz="1200" dirty="0"/>
              <a:t> </a:t>
            </a:r>
          </a:p>
        </p:txBody>
      </p:sp>
      <p:pic>
        <p:nvPicPr>
          <p:cNvPr id="29" name="Content Placeholder 28" descr="A group of people wearing costumes&#10;&#10;Description generated with high confidence">
            <a:extLst>
              <a:ext uri="{FF2B5EF4-FFF2-40B4-BE49-F238E27FC236}">
                <a16:creationId xmlns:a16="http://schemas.microsoft.com/office/drawing/2014/main" xmlns="" id="{0BC2DA53-0CD1-499E-99A8-2C1E5A8F002A}"/>
              </a:ext>
            </a:extLst>
          </p:cNvPr>
          <p:cNvPicPr>
            <a:picLocks noGrp="1" noChangeAspect="1"/>
          </p:cNvPicPr>
          <p:nvPr>
            <p:ph sz="quarter" idx="17"/>
          </p:nvPr>
        </p:nvPicPr>
        <p:blipFill>
          <a:blip r:embed="rId4"/>
          <a:stretch>
            <a:fillRect/>
          </a:stretch>
        </p:blipFill>
        <p:spPr>
          <a:xfrm flipH="1">
            <a:off x="6705600" y="3452870"/>
            <a:ext cx="5486400" cy="3429001"/>
          </a:xfrm>
        </p:spPr>
      </p:pic>
      <p:sp>
        <p:nvSpPr>
          <p:cNvPr id="27" name="Rectangle 26">
            <a:extLst>
              <a:ext uri="{FF2B5EF4-FFF2-40B4-BE49-F238E27FC236}">
                <a16:creationId xmlns:a16="http://schemas.microsoft.com/office/drawing/2014/main" xmlns="" id="{3EBE6B1B-B4B1-4B8F-B843-402E9B818B4A}"/>
              </a:ext>
            </a:extLst>
          </p:cNvPr>
          <p:cNvSpPr/>
          <p:nvPr/>
        </p:nvSpPr>
        <p:spPr>
          <a:xfrm>
            <a:off x="422031" y="2936639"/>
            <a:ext cx="5369169" cy="3046988"/>
          </a:xfrm>
          <a:prstGeom prst="rect">
            <a:avLst/>
          </a:prstGeom>
        </p:spPr>
        <p:txBody>
          <a:bodyPr wrap="square">
            <a:spAutoFit/>
          </a:bodyPr>
          <a:lstStyle/>
          <a:p>
            <a:pPr lvl="0" defTabSz="914201">
              <a:defRPr/>
            </a:pPr>
            <a:r>
              <a:rPr lang="en-US" sz="2400">
                <a:solidFill>
                  <a:schemeClr val="bg2"/>
                </a:solidFill>
              </a:rPr>
              <a:t>CODAIT aims to make AI solutions dramatically easier to create, deploy, and manage in the enterprise</a:t>
            </a:r>
          </a:p>
          <a:p>
            <a:pPr lvl="0" defTabSz="914201">
              <a:defRPr/>
            </a:pPr>
            <a:endParaRPr lang="en-US" sz="2400">
              <a:solidFill>
                <a:schemeClr val="bg2"/>
              </a:solidFill>
            </a:endParaRPr>
          </a:p>
          <a:p>
            <a:pPr lvl="0" defTabSz="914201">
              <a:defRPr/>
            </a:pPr>
            <a:r>
              <a:rPr lang="en-US" sz="2400">
                <a:solidFill>
                  <a:schemeClr val="bg2"/>
                </a:solidFill>
              </a:rPr>
              <a:t>Relaunch of the Spark Technology Center (STC) to reflect expanded mission </a:t>
            </a:r>
          </a:p>
          <a:p>
            <a:pPr lvl="0" defTabSz="914201">
              <a:defRPr/>
            </a:pPr>
            <a:endParaRPr lang="en-US" sz="2400">
              <a:solidFill>
                <a:schemeClr val="bg2"/>
              </a:solidFill>
            </a:endParaRPr>
          </a:p>
        </p:txBody>
      </p:sp>
      <p:sp>
        <p:nvSpPr>
          <p:cNvPr id="30" name="Rectangle 29">
            <a:extLst>
              <a:ext uri="{FF2B5EF4-FFF2-40B4-BE49-F238E27FC236}">
                <a16:creationId xmlns:a16="http://schemas.microsoft.com/office/drawing/2014/main" xmlns="" id="{93ED6CEC-F822-486E-836D-1C202D7AD8AF}"/>
              </a:ext>
            </a:extLst>
          </p:cNvPr>
          <p:cNvSpPr/>
          <p:nvPr/>
        </p:nvSpPr>
        <p:spPr>
          <a:xfrm>
            <a:off x="6096000" y="3452870"/>
            <a:ext cx="719469" cy="3429000"/>
          </a:xfrm>
          <a:prstGeom prst="rect">
            <a:avLst/>
          </a:prstGeom>
          <a:solidFill>
            <a:srgbClr val="FEFEFE"/>
          </a:solidFill>
        </p:spPr>
        <p:txBody>
          <a:bodyPr wrap="square" lIns="0" tIns="0" rIns="0" bIns="0" rtlCol="0" anchor="ctr">
            <a:noAutofit/>
          </a:bodyPr>
          <a:lstStyle/>
          <a:p>
            <a:pPr algn="ctr"/>
            <a:endParaRPr lang="en-US" sz="1200" err="1">
              <a:solidFill>
                <a:srgbClr val="FFFFFF"/>
              </a:solidFill>
              <a:latin typeface="Arial"/>
              <a:cs typeface="Arial"/>
            </a:endParaRPr>
          </a:p>
        </p:txBody>
      </p:sp>
      <p:pic>
        <p:nvPicPr>
          <p:cNvPr id="12" name="Picture 11">
            <a:extLst>
              <a:ext uri="{FF2B5EF4-FFF2-40B4-BE49-F238E27FC236}">
                <a16:creationId xmlns:a16="http://schemas.microsoft.com/office/drawing/2014/main" xmlns="" id="{E83521BF-2263-4C4E-BB70-D5868DCEFA79}"/>
              </a:ext>
            </a:extLst>
          </p:cNvPr>
          <p:cNvPicPr>
            <a:picLocks noChangeAspect="1"/>
          </p:cNvPicPr>
          <p:nvPr/>
        </p:nvPicPr>
        <p:blipFill>
          <a:blip r:embed="rId5"/>
          <a:stretch>
            <a:fillRect/>
          </a:stretch>
        </p:blipFill>
        <p:spPr>
          <a:xfrm>
            <a:off x="8184205" y="202267"/>
            <a:ext cx="959795" cy="883246"/>
          </a:xfrm>
          <a:prstGeom prst="rect">
            <a:avLst/>
          </a:prstGeom>
        </p:spPr>
      </p:pic>
      <p:sp>
        <p:nvSpPr>
          <p:cNvPr id="3" name="Slide Number Placeholder 2">
            <a:extLst>
              <a:ext uri="{FF2B5EF4-FFF2-40B4-BE49-F238E27FC236}">
                <a16:creationId xmlns:a16="http://schemas.microsoft.com/office/drawing/2014/main" xmlns="" id="{CA031042-065B-4225-A3FD-6BD957328102}"/>
              </a:ext>
            </a:extLst>
          </p:cNvPr>
          <p:cNvSpPr>
            <a:spLocks noGrp="1"/>
          </p:cNvSpPr>
          <p:nvPr>
            <p:ph type="sldNum" sz="quarter" idx="10"/>
          </p:nvPr>
        </p:nvSpPr>
        <p:spPr/>
        <p:txBody>
          <a:bodyPr/>
          <a:lstStyle/>
          <a:p>
            <a:fld id="{3FD999D4-B456-9943-89B7-30D56181CE18}" type="slidenum">
              <a:rPr lang="en-US" smtClean="0"/>
              <a:pPr/>
              <a:t>5</a:t>
            </a:fld>
            <a:endParaRPr lang="en-US"/>
          </a:p>
        </p:txBody>
      </p:sp>
    </p:spTree>
    <p:extLst>
      <p:ext uri="{BB962C8B-B14F-4D97-AF65-F5344CB8AC3E}">
        <p14:creationId xmlns:p14="http://schemas.microsoft.com/office/powerpoint/2010/main" val="170792706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215C26CB-839F-4654-BE82-0494FBBF6EAB}"/>
              </a:ext>
            </a:extLst>
          </p:cNvPr>
          <p:cNvSpPr>
            <a:spLocks noGrp="1"/>
          </p:cNvSpPr>
          <p:nvPr>
            <p:ph type="body" sz="quarter" idx="14"/>
          </p:nvPr>
        </p:nvSpPr>
        <p:spPr>
          <a:xfrm>
            <a:off x="234461" y="783102"/>
            <a:ext cx="5486400" cy="4651641"/>
          </a:xfrm>
        </p:spPr>
        <p:txBody>
          <a:bodyPr/>
          <a:lstStyle/>
          <a:p>
            <a:r>
              <a:rPr lang="en-US" sz="3600"/>
              <a:t>Center for Open Source Data and AI Technologies </a:t>
            </a:r>
          </a:p>
        </p:txBody>
      </p:sp>
      <p:sp>
        <p:nvSpPr>
          <p:cNvPr id="21" name="Content Placeholder 20">
            <a:extLst>
              <a:ext uri="{FF2B5EF4-FFF2-40B4-BE49-F238E27FC236}">
                <a16:creationId xmlns:a16="http://schemas.microsoft.com/office/drawing/2014/main" xmlns="" id="{E226601A-9014-496F-A93E-E462E181F379}"/>
              </a:ext>
            </a:extLst>
          </p:cNvPr>
          <p:cNvSpPr>
            <a:spLocks noGrp="1"/>
          </p:cNvSpPr>
          <p:nvPr>
            <p:ph sz="quarter" idx="15"/>
          </p:nvPr>
        </p:nvSpPr>
        <p:spPr>
          <a:xfrm>
            <a:off x="9144000" y="0"/>
            <a:ext cx="3048000" cy="3429000"/>
          </a:xfrm>
        </p:spPr>
        <p:txBody>
          <a:bodyPr anchor="ctr"/>
          <a:lstStyle/>
          <a:p>
            <a:pPr lvl="0"/>
            <a:endParaRPr lang="en-US" sz="1200" dirty="0">
              <a:solidFill>
                <a:srgbClr val="FFFFFF"/>
              </a:solidFill>
            </a:endParaRPr>
          </a:p>
        </p:txBody>
      </p:sp>
      <p:sp>
        <p:nvSpPr>
          <p:cNvPr id="27" name="Rectangle 26">
            <a:extLst>
              <a:ext uri="{FF2B5EF4-FFF2-40B4-BE49-F238E27FC236}">
                <a16:creationId xmlns:a16="http://schemas.microsoft.com/office/drawing/2014/main" xmlns="" id="{3EBE6B1B-B4B1-4B8F-B843-402E9B818B4A}"/>
              </a:ext>
            </a:extLst>
          </p:cNvPr>
          <p:cNvSpPr/>
          <p:nvPr/>
        </p:nvSpPr>
        <p:spPr>
          <a:xfrm>
            <a:off x="162838" y="2289608"/>
            <a:ext cx="5777953" cy="2862322"/>
          </a:xfrm>
          <a:prstGeom prst="rect">
            <a:avLst/>
          </a:prstGeom>
        </p:spPr>
        <p:txBody>
          <a:bodyPr wrap="square">
            <a:spAutoFit/>
          </a:bodyPr>
          <a:lstStyle/>
          <a:p>
            <a:pPr lvl="0" defTabSz="914201">
              <a:defRPr/>
            </a:pPr>
            <a:r>
              <a:rPr lang="en-US" sz="2000" dirty="0">
                <a:solidFill>
                  <a:schemeClr val="bg2"/>
                </a:solidFill>
              </a:rPr>
              <a:t>Code - Build and improve practical frameworks to enable more developers to realize immediate value</a:t>
            </a:r>
          </a:p>
          <a:p>
            <a:pPr lvl="0" defTabSz="914201">
              <a:defRPr/>
            </a:pPr>
            <a:endParaRPr lang="en-US" sz="2000" dirty="0">
              <a:solidFill>
                <a:schemeClr val="bg2"/>
              </a:solidFill>
            </a:endParaRPr>
          </a:p>
          <a:p>
            <a:pPr lvl="0" defTabSz="914201">
              <a:defRPr/>
            </a:pPr>
            <a:r>
              <a:rPr lang="en-US" sz="2000" dirty="0">
                <a:solidFill>
                  <a:schemeClr val="bg2"/>
                </a:solidFill>
              </a:rPr>
              <a:t>Content – Showcase solutions to complex and real world AI problems</a:t>
            </a:r>
          </a:p>
          <a:p>
            <a:pPr lvl="0" defTabSz="914201">
              <a:defRPr/>
            </a:pPr>
            <a:endParaRPr lang="en-US" sz="2000" dirty="0">
              <a:solidFill>
                <a:schemeClr val="bg2"/>
              </a:solidFill>
            </a:endParaRPr>
          </a:p>
          <a:p>
            <a:pPr defTabSz="914201">
              <a:defRPr/>
            </a:pPr>
            <a:r>
              <a:rPr lang="en-US" sz="2000" dirty="0">
                <a:solidFill>
                  <a:schemeClr val="bg2"/>
                </a:solidFill>
              </a:rPr>
              <a:t>Community – Bring developers and data scientists to engage with IBM</a:t>
            </a:r>
          </a:p>
        </p:txBody>
      </p:sp>
      <p:sp>
        <p:nvSpPr>
          <p:cNvPr id="30" name="Rectangle 29">
            <a:extLst>
              <a:ext uri="{FF2B5EF4-FFF2-40B4-BE49-F238E27FC236}">
                <a16:creationId xmlns:a16="http://schemas.microsoft.com/office/drawing/2014/main" xmlns="" id="{93ED6CEC-F822-486E-836D-1C202D7AD8AF}"/>
              </a:ext>
            </a:extLst>
          </p:cNvPr>
          <p:cNvSpPr/>
          <p:nvPr/>
        </p:nvSpPr>
        <p:spPr>
          <a:xfrm>
            <a:off x="6096000" y="3452870"/>
            <a:ext cx="719469" cy="3429000"/>
          </a:xfrm>
          <a:prstGeom prst="rect">
            <a:avLst/>
          </a:prstGeom>
          <a:solidFill>
            <a:srgbClr val="FEFEFE"/>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6" name="Content Placeholder 5">
            <a:extLst>
              <a:ext uri="{FF2B5EF4-FFF2-40B4-BE49-F238E27FC236}">
                <a16:creationId xmlns:a16="http://schemas.microsoft.com/office/drawing/2014/main" xmlns="" id="{0878E4CE-2748-0D41-AA07-E79F4D3AEA6A}"/>
              </a:ext>
            </a:extLst>
          </p:cNvPr>
          <p:cNvSpPr>
            <a:spLocks noGrp="1"/>
          </p:cNvSpPr>
          <p:nvPr>
            <p:ph sz="quarter" idx="17"/>
          </p:nvPr>
        </p:nvSpPr>
        <p:spPr>
          <a:xfrm>
            <a:off x="6107725" y="3449781"/>
            <a:ext cx="6096000" cy="3429000"/>
          </a:xfrm>
        </p:spPr>
        <p:txBody>
          <a:bodyPr/>
          <a:lstStyle/>
          <a:p>
            <a:r>
              <a:rPr lang="en-US"/>
              <a:t>Improving Enterprise AI lifecycle in Open Source</a:t>
            </a:r>
          </a:p>
        </p:txBody>
      </p:sp>
      <p:pic>
        <p:nvPicPr>
          <p:cNvPr id="9" name="Picture 8">
            <a:extLst>
              <a:ext uri="{FF2B5EF4-FFF2-40B4-BE49-F238E27FC236}">
                <a16:creationId xmlns:a16="http://schemas.microsoft.com/office/drawing/2014/main" xmlns="" id="{B6AF6AA3-E42D-1C49-B3D6-68E04FC8C5CC}"/>
              </a:ext>
            </a:extLst>
          </p:cNvPr>
          <p:cNvPicPr>
            <a:picLocks noChangeAspect="1"/>
          </p:cNvPicPr>
          <p:nvPr/>
        </p:nvPicPr>
        <p:blipFill>
          <a:blip r:embed="rId2"/>
          <a:stretch>
            <a:fillRect/>
          </a:stretch>
        </p:blipFill>
        <p:spPr>
          <a:xfrm>
            <a:off x="6464988" y="3993195"/>
            <a:ext cx="5422212" cy="2624992"/>
          </a:xfrm>
          <a:prstGeom prst="rect">
            <a:avLst/>
          </a:prstGeom>
        </p:spPr>
      </p:pic>
      <p:sp>
        <p:nvSpPr>
          <p:cNvPr id="11" name="Content Placeholder 10">
            <a:extLst>
              <a:ext uri="{FF2B5EF4-FFF2-40B4-BE49-F238E27FC236}">
                <a16:creationId xmlns:a16="http://schemas.microsoft.com/office/drawing/2014/main" xmlns="" id="{71C0C14D-CA40-7B44-A82F-478F4A77EA0D}"/>
              </a:ext>
            </a:extLst>
          </p:cNvPr>
          <p:cNvSpPr>
            <a:spLocks noGrp="1"/>
          </p:cNvSpPr>
          <p:nvPr>
            <p:ph sz="quarter" idx="16"/>
          </p:nvPr>
        </p:nvSpPr>
        <p:spPr/>
        <p:txBody>
          <a:bodyPr/>
          <a:lstStyle/>
          <a:p>
            <a:endParaRPr lang="en-US"/>
          </a:p>
        </p:txBody>
      </p:sp>
      <p:sp>
        <p:nvSpPr>
          <p:cNvPr id="41" name="Content Placeholder 6">
            <a:extLst>
              <a:ext uri="{FF2B5EF4-FFF2-40B4-BE49-F238E27FC236}">
                <a16:creationId xmlns:a16="http://schemas.microsoft.com/office/drawing/2014/main" xmlns="" id="{AD85D989-B81C-3643-8593-40BAA1D52C79}"/>
              </a:ext>
            </a:extLst>
          </p:cNvPr>
          <p:cNvSpPr txBox="1">
            <a:spLocks/>
          </p:cNvSpPr>
          <p:nvPr/>
        </p:nvSpPr>
        <p:spPr>
          <a:xfrm>
            <a:off x="6096103" y="0"/>
            <a:ext cx="3059621" cy="3429000"/>
          </a:xfrm>
          <a:prstGeom prst="rect">
            <a:avLst/>
          </a:prstGeom>
          <a:solidFill>
            <a:schemeClr val="accent3">
              <a:lumMod val="75000"/>
            </a:schemeClr>
          </a:solidFill>
        </p:spPr>
        <p:txBody>
          <a:bodyPr vert="horz" lIns="228600" tIns="192024" rIns="228600" bIns="228600" rtlCol="0" anchor="ctr">
            <a:noAutofit/>
          </a:bodyPr>
          <a:lst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r>
              <a:rPr lang="en-US" sz="4800">
                <a:latin typeface="HelvNeue Bold for IBM" panose="020B0804020202020204" pitchFamily="34" charset="0"/>
              </a:rPr>
              <a:t>CODAIT</a:t>
            </a:r>
          </a:p>
          <a:p>
            <a:pPr algn="ctr"/>
            <a:r>
              <a:rPr lang="en-US" sz="1400">
                <a:latin typeface="HelvNeue Bold for IBM" panose="020B0804020202020204" pitchFamily="34" charset="0"/>
                <a:hlinkClick r:id="rId3"/>
              </a:rPr>
              <a:t>codait.org</a:t>
            </a:r>
            <a:r>
              <a:rPr lang="en-US" sz="1400">
                <a:latin typeface="HelvNeue Bold for IBM" panose="020B0804020202020204" pitchFamily="34" charset="0"/>
              </a:rPr>
              <a:t> </a:t>
            </a:r>
          </a:p>
        </p:txBody>
      </p:sp>
      <p:pic>
        <p:nvPicPr>
          <p:cNvPr id="16" name="Picture 15">
            <a:extLst>
              <a:ext uri="{FF2B5EF4-FFF2-40B4-BE49-F238E27FC236}">
                <a16:creationId xmlns:a16="http://schemas.microsoft.com/office/drawing/2014/main" xmlns="" id="{5237EAF4-F0F9-48E7-9C53-B019D11477D8}"/>
              </a:ext>
            </a:extLst>
          </p:cNvPr>
          <p:cNvPicPr>
            <a:picLocks noChangeAspect="1"/>
          </p:cNvPicPr>
          <p:nvPr/>
        </p:nvPicPr>
        <p:blipFill>
          <a:blip r:embed="rId4"/>
          <a:stretch>
            <a:fillRect/>
          </a:stretch>
        </p:blipFill>
        <p:spPr>
          <a:xfrm>
            <a:off x="8184205" y="202267"/>
            <a:ext cx="959795" cy="883246"/>
          </a:xfrm>
          <a:prstGeom prst="rect">
            <a:avLst/>
          </a:prstGeom>
        </p:spPr>
      </p:pic>
      <p:sp>
        <p:nvSpPr>
          <p:cNvPr id="3" name="Slide Number Placeholder 2">
            <a:extLst>
              <a:ext uri="{FF2B5EF4-FFF2-40B4-BE49-F238E27FC236}">
                <a16:creationId xmlns:a16="http://schemas.microsoft.com/office/drawing/2014/main" xmlns="" id="{CA031042-065B-4225-A3FD-6BD957328102}"/>
              </a:ext>
            </a:extLst>
          </p:cNvPr>
          <p:cNvSpPr>
            <a:spLocks noGrp="1"/>
          </p:cNvSpPr>
          <p:nvPr>
            <p:ph type="sldNum" sz="quarter" idx="10"/>
          </p:nvPr>
        </p:nvSpPr>
        <p:spPr/>
        <p:txBody>
          <a:bodyPr/>
          <a:lstStyle/>
          <a:p>
            <a:fld id="{3FD999D4-B456-9943-89B7-30D56181CE18}" type="slidenum">
              <a:rPr lang="en-US" smtClean="0"/>
              <a:pPr/>
              <a:t>6</a:t>
            </a:fld>
            <a:endParaRPr lang="en-US"/>
          </a:p>
        </p:txBody>
      </p:sp>
    </p:spTree>
    <p:extLst>
      <p:ext uri="{BB962C8B-B14F-4D97-AF65-F5344CB8AC3E}">
        <p14:creationId xmlns:p14="http://schemas.microsoft.com/office/powerpoint/2010/main" val="222248309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4"/>
          <p:cNvSpPr/>
          <p:nvPr/>
        </p:nvSpPr>
        <p:spPr>
          <a:xfrm>
            <a:off x="1209635" y="1582513"/>
            <a:ext cx="8366437" cy="543737"/>
          </a:xfrm>
          <a:prstGeom prst="rect">
            <a:avLst/>
          </a:prstGeom>
          <a:ln w="12700">
            <a:miter lim="400000"/>
          </a:ln>
          <a:extLst>
            <a:ext uri="{C572A759-6A51-4108-AA02-DFA0A04FC94B}">
              <ma14:wrappingTextBoxFlag xmlns:ma14="http://schemas.microsoft.com/office/mac/drawingml/2011/main" val="1"/>
            </a:ext>
          </a:extLst>
        </p:spPr>
        <p:txBody>
          <a:bodyPr wrap="none" lIns="25399" tIns="25399" rIns="25399" bIns="25399" anchor="b">
            <a:spAutoFit/>
          </a:bodyPr>
          <a:lstStyle>
            <a:lvl1pPr>
              <a:defRPr sz="3700" spc="629">
                <a:solidFill>
                  <a:srgbClr val="A6256E"/>
                </a:solidFill>
                <a:latin typeface="HelvNeue Light for IBM"/>
                <a:ea typeface="HelvNeue Light for IBM"/>
                <a:cs typeface="HelvNeue Light for IBM"/>
                <a:sym typeface="HelvNeue Light for IBM"/>
              </a:defRPr>
            </a:lvl1pPr>
          </a:lstStyle>
          <a:p>
            <a:r>
              <a:rPr lang="en-US" sz="3200" b="1" dirty="0">
                <a:latin typeface="+mj-lt"/>
                <a:ea typeface="Helvetica Neue Light" charset="0"/>
                <a:cs typeface="Helvetica Neue Light" charset="0"/>
              </a:rPr>
              <a:t>ALL YOUR TOOLS IN ONE PLACE</a:t>
            </a:r>
            <a:endParaRPr sz="3200" b="1" dirty="0">
              <a:latin typeface="+mj-lt"/>
              <a:ea typeface="Helvetica Neue Light" charset="0"/>
              <a:cs typeface="Helvetica Neue Light" charset="0"/>
            </a:endParaRPr>
          </a:p>
        </p:txBody>
      </p:sp>
      <p:sp>
        <p:nvSpPr>
          <p:cNvPr id="7" name="Shape 123"/>
          <p:cNvSpPr/>
          <p:nvPr/>
        </p:nvSpPr>
        <p:spPr>
          <a:xfrm>
            <a:off x="1219201" y="2413000"/>
            <a:ext cx="9928031" cy="3756155"/>
          </a:xfrm>
          <a:prstGeom prst="rect">
            <a:avLst/>
          </a:prstGeom>
          <a:ln w="12700">
            <a:miter lim="400000"/>
          </a:ln>
          <a:extLst>
            <a:ext uri="{C572A759-6A51-4108-AA02-DFA0A04FC94B}">
              <ma14:wrappingTextBoxFlag xmlns:ma14="http://schemas.microsoft.com/office/mac/drawingml/2011/main" val="1"/>
            </a:ext>
          </a:extLst>
        </p:spPr>
        <p:txBody>
          <a:bodyPr wrap="square" lIns="25399" tIns="25399" rIns="25399" bIns="25399">
            <a:spAutoFit/>
          </a:bodyPr>
          <a:lstStyle>
            <a:lvl1pPr>
              <a:lnSpc>
                <a:spcPts val="6300"/>
              </a:lnSpc>
              <a:spcBef>
                <a:spcPts val="5900"/>
              </a:spcBef>
              <a:defRPr sz="4300">
                <a:solidFill>
                  <a:srgbClr val="244A61"/>
                </a:solidFill>
                <a:latin typeface="HelvNeue Roman for IBM"/>
                <a:ea typeface="HelvNeue Roman for IBM"/>
                <a:cs typeface="HelvNeue Roman for IBM"/>
                <a:sym typeface="HelvNeue Roman for IBM"/>
              </a:defRPr>
            </a:lvl1pPr>
          </a:lstStyle>
          <a:p>
            <a:pPr>
              <a:lnSpc>
                <a:spcPct val="150000"/>
              </a:lnSpc>
            </a:pPr>
            <a:r>
              <a:rPr lang="en-US" sz="2700" dirty="0">
                <a:solidFill>
                  <a:srgbClr val="000000"/>
                </a:solidFill>
                <a:latin typeface="+mn-lt"/>
                <a:ea typeface="Helvetica Neue Light" charset="0"/>
                <a:cs typeface="Helvetica Neue Light" charset="0"/>
              </a:rPr>
              <a:t>IBM </a:t>
            </a:r>
            <a:r>
              <a:rPr lang="en-US" sz="2700" dirty="0" smtClean="0">
                <a:solidFill>
                  <a:srgbClr val="000000"/>
                </a:solidFill>
                <a:latin typeface="+mn-lt"/>
                <a:ea typeface="Helvetica Neue Light" charset="0"/>
                <a:cs typeface="Helvetica Neue Light" charset="0"/>
              </a:rPr>
              <a:t>Watson Studio Data </a:t>
            </a:r>
            <a:r>
              <a:rPr lang="en-US" sz="2700" dirty="0">
                <a:solidFill>
                  <a:srgbClr val="000000"/>
                </a:solidFill>
                <a:latin typeface="+mn-lt"/>
                <a:ea typeface="Helvetica Neue Light" charset="0"/>
                <a:cs typeface="Helvetica Neue Light" charset="0"/>
              </a:rPr>
              <a:t>Science Experience is an environment that brings together everything that a Data Scientist needs. It includes the most popular Open Source tools and IBM unique value-add </a:t>
            </a:r>
            <a:r>
              <a:rPr lang="en-US" sz="2100" dirty="0">
                <a:solidFill>
                  <a:srgbClr val="000000"/>
                </a:solidFill>
                <a:latin typeface="+mn-lt"/>
                <a:ea typeface="Helvetica Neue Light" charset="0"/>
                <a:cs typeface="Helvetica Neue Light" charset="0"/>
              </a:rPr>
              <a:t>functionalities</a:t>
            </a:r>
            <a:r>
              <a:rPr lang="en-US" sz="2700" dirty="0">
                <a:solidFill>
                  <a:srgbClr val="000000"/>
                </a:solidFill>
                <a:latin typeface="+mn-lt"/>
                <a:ea typeface="Helvetica Neue Light" charset="0"/>
                <a:cs typeface="Helvetica Neue Light" charset="0"/>
              </a:rPr>
              <a:t> with community and social features, integrated as a first class citizen to make Data Scientists more successful</a:t>
            </a:r>
            <a:r>
              <a:rPr lang="en-US" sz="2700" dirty="0">
                <a:solidFill>
                  <a:schemeClr val="tx1"/>
                </a:solidFill>
                <a:latin typeface="+mn-lt"/>
                <a:ea typeface="Helvetica Neue Light" charset="0"/>
                <a:cs typeface="Helvetica Neue Light" charset="0"/>
              </a:rPr>
              <a:t>.</a:t>
            </a:r>
            <a:endParaRPr sz="2700" dirty="0">
              <a:solidFill>
                <a:schemeClr val="tx1"/>
              </a:solidFill>
              <a:latin typeface="+mn-lt"/>
              <a:ea typeface="Helvetica Neue Light" charset="0"/>
              <a:cs typeface="Helvetica Neue Light" charset="0"/>
            </a:endParaRPr>
          </a:p>
        </p:txBody>
      </p:sp>
      <p:sp>
        <p:nvSpPr>
          <p:cNvPr id="2" name="TextBox 1"/>
          <p:cNvSpPr txBox="1"/>
          <p:nvPr/>
        </p:nvSpPr>
        <p:spPr>
          <a:xfrm>
            <a:off x="4155018" y="5800846"/>
            <a:ext cx="3790949" cy="451405"/>
          </a:xfrm>
          <a:prstGeom prst="rect">
            <a:avLst/>
          </a:prstGeom>
          <a:noFill/>
        </p:spPr>
        <p:txBody>
          <a:bodyPr wrap="square" lIns="121917" tIns="60958" rIns="121917" bIns="60958" rtlCol="0">
            <a:spAutoFit/>
          </a:bodyPr>
          <a:lstStyle/>
          <a:p>
            <a:pPr algn="ctr"/>
            <a:r>
              <a:rPr lang="en-US" sz="2100" b="1" dirty="0">
                <a:solidFill>
                  <a:srgbClr val="35D4C7"/>
                </a:solidFill>
                <a:latin typeface="Helvetica Neue Light" charset="0"/>
                <a:ea typeface="Helvetica Neue Light" charset="0"/>
                <a:cs typeface="Helvetica Neue Light" charset="0"/>
              </a:rPr>
              <a:t>datascience.ibm.com</a:t>
            </a:r>
          </a:p>
        </p:txBody>
      </p:sp>
      <p:sp>
        <p:nvSpPr>
          <p:cNvPr id="3" name="Title 2"/>
          <p:cNvSpPr>
            <a:spLocks noGrp="1"/>
          </p:cNvSpPr>
          <p:nvPr>
            <p:ph type="title"/>
          </p:nvPr>
        </p:nvSpPr>
        <p:spPr>
          <a:xfrm>
            <a:off x="321519" y="584201"/>
            <a:ext cx="10515600" cy="630825"/>
          </a:xfrm>
        </p:spPr>
        <p:txBody>
          <a:bodyPr/>
          <a:lstStyle/>
          <a:p>
            <a:r>
              <a:rPr lang="en-US" dirty="0" smtClean="0"/>
              <a:t>IBM Watson Studio  </a:t>
            </a:r>
            <a:r>
              <a:rPr lang="en-US" dirty="0" smtClean="0"/>
              <a:t>for Data </a:t>
            </a:r>
            <a:r>
              <a:rPr lang="en-US" dirty="0"/>
              <a:t>Science Experience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2461" y="5664200"/>
            <a:ext cx="2490513" cy="793416"/>
          </a:xfrm>
          <a:prstGeom prst="rect">
            <a:avLst/>
          </a:prstGeom>
        </p:spPr>
      </p:pic>
    </p:spTree>
    <p:extLst>
      <p:ext uri="{BB962C8B-B14F-4D97-AF65-F5344CB8AC3E}">
        <p14:creationId xmlns:p14="http://schemas.microsoft.com/office/powerpoint/2010/main" val="232995571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 y="6467556"/>
            <a:ext cx="12192000" cy="390445"/>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pic>
        <p:nvPicPr>
          <p:cNvPr id="5" name="Picture 4" descr="Screen Shot 2016-07-05 at 3.45.50 AM.png"/>
          <p:cNvPicPr>
            <a:picLocks noChangeAspect="1"/>
          </p:cNvPicPr>
          <p:nvPr/>
        </p:nvPicPr>
        <p:blipFill rotWithShape="1">
          <a:blip r:embed="rId3">
            <a:extLst>
              <a:ext uri="{28A0092B-C50C-407E-A947-70E740481C1C}">
                <a14:useLocalDpi xmlns:a14="http://schemas.microsoft.com/office/drawing/2010/main" val="0"/>
              </a:ext>
            </a:extLst>
          </a:blip>
          <a:srcRect l="11084" t="6292" r="6699"/>
          <a:stretch/>
        </p:blipFill>
        <p:spPr>
          <a:xfrm>
            <a:off x="1" y="1351"/>
            <a:ext cx="12192000" cy="5836596"/>
          </a:xfrm>
          <a:prstGeom prst="rect">
            <a:avLst/>
          </a:prstGeom>
          <a:effectLst/>
        </p:spPr>
      </p:pic>
      <p:sp>
        <p:nvSpPr>
          <p:cNvPr id="6" name="Rectangle 5"/>
          <p:cNvSpPr/>
          <p:nvPr/>
        </p:nvSpPr>
        <p:spPr>
          <a:xfrm>
            <a:off x="4248152" y="5890310"/>
            <a:ext cx="7896408" cy="577247"/>
          </a:xfrm>
          <a:prstGeom prst="rect">
            <a:avLst/>
          </a:prstGeom>
          <a:solidFill>
            <a:schemeClr val="bg1">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lang="en-US" b="1" dirty="0">
                <a:solidFill>
                  <a:schemeClr val="tx1"/>
                </a:solidFill>
              </a:rPr>
              <a:t>IBM </a:t>
            </a:r>
            <a:r>
              <a:rPr lang="en-US" b="1" dirty="0" smtClean="0">
                <a:solidFill>
                  <a:schemeClr val="tx1"/>
                </a:solidFill>
              </a:rPr>
              <a:t>Watson Studio</a:t>
            </a:r>
            <a:r>
              <a:rPr lang="en-US" b="1" dirty="0">
                <a:solidFill>
                  <a:schemeClr val="tx1"/>
                </a:solidFill>
              </a:rPr>
              <a:t/>
            </a:r>
            <a:br>
              <a:rPr lang="en-US" b="1" dirty="0">
                <a:solidFill>
                  <a:schemeClr val="tx1"/>
                </a:solidFill>
              </a:rPr>
            </a:br>
            <a:r>
              <a:rPr lang="en-US" dirty="0">
                <a:solidFill>
                  <a:schemeClr val="tx1"/>
                </a:solidFill>
                <a:hlinkClick r:id="rId4"/>
              </a:rPr>
              <a:t>Click here to watch video</a:t>
            </a:r>
            <a:endParaRPr lang="en-US" dirty="0">
              <a:solidFill>
                <a:schemeClr val="tx1"/>
              </a:solidFill>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97882" y="6033556"/>
            <a:ext cx="1197949" cy="381637"/>
          </a:xfrm>
          <a:prstGeom prst="rect">
            <a:avLst/>
          </a:prstGeom>
        </p:spPr>
      </p:pic>
    </p:spTree>
    <p:extLst>
      <p:ext uri="{BB962C8B-B14F-4D97-AF65-F5344CB8AC3E}">
        <p14:creationId xmlns:p14="http://schemas.microsoft.com/office/powerpoint/2010/main" val="45224067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9</a:t>
            </a:fld>
            <a:endParaRPr lang="uk-UA"/>
          </a:p>
        </p:txBody>
      </p:sp>
      <p:sp>
        <p:nvSpPr>
          <p:cNvPr id="309" name="Shape 309"/>
          <p:cNvSpPr txBox="1">
            <a:spLocks noGrp="1"/>
          </p:cNvSpPr>
          <p:nvPr>
            <p:ph type="title"/>
          </p:nvPr>
        </p:nvSpPr>
        <p:spPr/>
        <p:txBody>
          <a:bodyPr/>
          <a:lstStyle/>
          <a:p>
            <a:r>
              <a:rPr lang="en-US" dirty="0" smtClean="0"/>
              <a:t>Why This </a:t>
            </a:r>
            <a:r>
              <a:rPr lang="en-US" dirty="0" smtClean="0"/>
              <a:t>Talk</a:t>
            </a:r>
            <a:r>
              <a:rPr lang="en-US" dirty="0" smtClean="0"/>
              <a:t> </a:t>
            </a:r>
            <a:r>
              <a:rPr lang="en-US" dirty="0" smtClean="0"/>
              <a:t>for building Predictive Models for Imbalance Datasets?</a:t>
            </a:r>
            <a:endParaRPr lang="en-US" dirty="0"/>
          </a:p>
        </p:txBody>
      </p:sp>
      <p:pic>
        <p:nvPicPr>
          <p:cNvPr id="4" name="Picture 3" descr="odsc_18_wh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133600"/>
            <a:ext cx="8077200" cy="3733800"/>
          </a:xfrm>
          <a:prstGeom prst="rect">
            <a:avLst/>
          </a:prstGeom>
        </p:spPr>
      </p:pic>
    </p:spTree>
    <p:extLst>
      <p:ext uri="{BB962C8B-B14F-4D97-AF65-F5344CB8AC3E}">
        <p14:creationId xmlns:p14="http://schemas.microsoft.com/office/powerpoint/2010/main" val="3802025605"/>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BLK_BACKGROUND_2017" val="2benAVMf"/>
  <p:tag name="ARTICULATE_SLIDE_COUNT" val="20"/>
  <p:tag name="ARTICULATE_DESIGN_ID_1_BLK_BACKGROUND_2017" val="U8utixHa"/>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BM_Developer_PPT_V4">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IBM_Developer_PPT_V4.potx</Template>
  <TotalTime>17856</TotalTime>
  <Words>3277</Words>
  <Application>Microsoft Macintosh PowerPoint</Application>
  <PresentationFormat>Custom</PresentationFormat>
  <Paragraphs>473</Paragraphs>
  <Slides>45</Slides>
  <Notes>37</Notes>
  <HiddenSlides>0</HiddenSlides>
  <MMClips>0</MMClips>
  <ScaleCrop>false</ScaleCrop>
  <HeadingPairs>
    <vt:vector size="4" baseType="variant">
      <vt:variant>
        <vt:lpstr>Theme</vt:lpstr>
      </vt:variant>
      <vt:variant>
        <vt:i4>2</vt:i4>
      </vt:variant>
      <vt:variant>
        <vt:lpstr>Slide Titles</vt:lpstr>
      </vt:variant>
      <vt:variant>
        <vt:i4>45</vt:i4>
      </vt:variant>
    </vt:vector>
  </HeadingPairs>
  <TitlesOfParts>
    <vt:vector size="47" baseType="lpstr">
      <vt:lpstr>IBM_Developer_PPT_V4</vt:lpstr>
      <vt:lpstr>1_blk_background_2017</vt:lpstr>
      <vt:lpstr>How to Build High Performing Weighted XGBoost Classifier for Real Life Imbalance Data Set. </vt:lpstr>
      <vt:lpstr>About Presenter</vt:lpstr>
      <vt:lpstr>Agenda</vt:lpstr>
      <vt:lpstr>IBM Commitments to Open Source AI and Data Science</vt:lpstr>
      <vt:lpstr>PowerPoint Presentation</vt:lpstr>
      <vt:lpstr>PowerPoint Presentation</vt:lpstr>
      <vt:lpstr>IBM Watson Studio  for Data Science Experience</vt:lpstr>
      <vt:lpstr>PowerPoint Presentation</vt:lpstr>
      <vt:lpstr>Why This Talk for building Predictive Models for Imbalance Datasets?</vt:lpstr>
      <vt:lpstr>Challenges in building ML model </vt:lpstr>
      <vt:lpstr>Imbalance Dataset: A Story …</vt:lpstr>
      <vt:lpstr>What we will do in this workshop …</vt:lpstr>
      <vt:lpstr>Tools and Technologies</vt:lpstr>
      <vt:lpstr>Scikit-Learn</vt:lpstr>
      <vt:lpstr>Why and What of XGBoost.</vt:lpstr>
      <vt:lpstr>XGBoost</vt:lpstr>
      <vt:lpstr>XGBoost (continue …)</vt:lpstr>
      <vt:lpstr>XGBoost (continue …)</vt:lpstr>
      <vt:lpstr>Overview of the this tutorial</vt:lpstr>
      <vt:lpstr>Scikit-based ML flow</vt:lpstr>
      <vt:lpstr>Metrics for Model Performance.</vt:lpstr>
      <vt:lpstr>Confusion Matrix</vt:lpstr>
      <vt:lpstr>Receiver Operating Characteristics (ROC)</vt:lpstr>
      <vt:lpstr>ROC (continue…)</vt:lpstr>
      <vt:lpstr>Precision-Recall Curve(PR Curve)</vt:lpstr>
      <vt:lpstr>PR Curve (Continue…) </vt:lpstr>
      <vt:lpstr>F1-Score</vt:lpstr>
      <vt:lpstr>Which Metrics to use for Imbalance Datasets?</vt:lpstr>
      <vt:lpstr>High Precision Example (ML Model for Net-Nanny)</vt:lpstr>
      <vt:lpstr>High Recall Example (ML Model for Potential Customer)</vt:lpstr>
      <vt:lpstr>Model Training</vt:lpstr>
      <vt:lpstr>Model Training Iteration</vt:lpstr>
      <vt:lpstr>First Attempt to XGBoost Model Training</vt:lpstr>
      <vt:lpstr>Strategies for better Classifier for the Imbalance Dataset.</vt:lpstr>
      <vt:lpstr>Weighted Class classifier</vt:lpstr>
      <vt:lpstr>Weighted Class classifier (continue…)</vt:lpstr>
      <vt:lpstr>Minority Over-Sampling and Majority Under-sampling</vt:lpstr>
      <vt:lpstr>SMOTE algorithm (Synthetic Minority Oversampling Technique)</vt:lpstr>
      <vt:lpstr>SMOTE (continue…)</vt:lpstr>
      <vt:lpstr>SMOTE(continue…)</vt:lpstr>
      <vt:lpstr>Demo for predictive classifier for  imbalance datasets.</vt:lpstr>
      <vt:lpstr>Checklist</vt:lpstr>
      <vt:lpstr>Goto Notebook…</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Alok Singh</cp:lastModifiedBy>
  <cp:revision>71</cp:revision>
  <dcterms:created xsi:type="dcterms:W3CDTF">2018-02-27T17:50:26Z</dcterms:created>
  <dcterms:modified xsi:type="dcterms:W3CDTF">2018-11-10T03:12:51Z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50EAF499-0EFA-4F63-B726-BA2FBDA31113</vt:lpwstr>
  </property>
  <property fmtid="{D5CDD505-2E9C-101B-9397-08002B2CF9AE}" pid="3" name="ArticulatePath">
    <vt:lpwstr>IBM_Developer_PPT_V3</vt:lpwstr>
  </property>
</Properties>
</file>